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sldIdLst>
    <p:sldId id="256" r:id="rId2"/>
    <p:sldId id="266" r:id="rId3"/>
    <p:sldId id="268" r:id="rId4"/>
    <p:sldId id="269" r:id="rId5"/>
    <p:sldId id="270" r:id="rId6"/>
    <p:sldId id="271" r:id="rId7"/>
    <p:sldId id="286" r:id="rId8"/>
    <p:sldId id="274" r:id="rId9"/>
    <p:sldId id="273" r:id="rId10"/>
    <p:sldId id="276" r:id="rId11"/>
    <p:sldId id="292" r:id="rId12"/>
    <p:sldId id="278" r:id="rId13"/>
    <p:sldId id="293" r:id="rId14"/>
    <p:sldId id="275" r:id="rId15"/>
    <p:sldId id="272" r:id="rId16"/>
    <p:sldId id="279" r:id="rId17"/>
    <p:sldId id="264" r:id="rId18"/>
    <p:sldId id="267" r:id="rId19"/>
    <p:sldId id="280" r:id="rId20"/>
    <p:sldId id="281" r:id="rId21"/>
    <p:sldId id="282" r:id="rId22"/>
    <p:sldId id="263" r:id="rId23"/>
    <p:sldId id="258" r:id="rId24"/>
    <p:sldId id="289" r:id="rId25"/>
    <p:sldId id="294" r:id="rId26"/>
    <p:sldId id="259" r:id="rId27"/>
    <p:sldId id="290" r:id="rId28"/>
    <p:sldId id="283" r:id="rId29"/>
    <p:sldId id="284" r:id="rId30"/>
    <p:sldId id="261" r:id="rId31"/>
    <p:sldId id="262" r:id="rId32"/>
    <p:sldId id="288" r:id="rId33"/>
    <p:sldId id="28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7" autoAdjust="0"/>
    <p:restoredTop sz="94660"/>
  </p:normalViewPr>
  <p:slideViewPr>
    <p:cSldViewPr>
      <p:cViewPr varScale="1">
        <p:scale>
          <a:sx n="75" d="100"/>
          <a:sy n="75" d="100"/>
        </p:scale>
        <p:origin x="-100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B24B5B-B045-4A12-8371-E82FDEE743B0}" type="datetimeFigureOut">
              <a:rPr lang="en-AU" smtClean="0"/>
              <a:t>2/03/2013</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A8EF76-BED4-4FD4-8623-E653A364848D}" type="slidenum">
              <a:rPr lang="en-AU" smtClean="0"/>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B4A8EF76-BED4-4FD4-8623-E653A364848D}" type="slidenum">
              <a:rPr lang="en-AU" smtClean="0"/>
              <a:t>11</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17E5972-7997-481D-8A66-BAE9A0E56297}" type="datetime1">
              <a:rPr lang="en-AU" smtClean="0"/>
              <a:t>2/03/2013</a:t>
            </a:fld>
            <a:endParaRPr lang="en-AU"/>
          </a:p>
        </p:txBody>
      </p:sp>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8425B29-E574-47AB-93B4-59F2F3088C92}" type="datetime1">
              <a:rPr lang="en-AU" smtClean="0"/>
              <a:t>2/03/2013</a:t>
            </a:fld>
            <a:endParaRPr lang="en-AU"/>
          </a:p>
        </p:txBody>
      </p:sp>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53638C-39DC-43CC-9B15-D6561D344506}" type="datetime1">
              <a:rPr lang="en-AU" smtClean="0"/>
              <a:t>2/03/2013</a:t>
            </a:fld>
            <a:endParaRPr lang="en-AU"/>
          </a:p>
        </p:txBody>
      </p:sp>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A6FA720E-3F0A-4A39-BA7B-92ED18FA4457}" type="datetime1">
              <a:rPr lang="en-AU" smtClean="0"/>
              <a:t>2/03/2013</a:t>
            </a:fld>
            <a:endParaRPr lang="en-AU"/>
          </a:p>
        </p:txBody>
      </p:sp>
      <p:sp>
        <p:nvSpPr>
          <p:cNvPr id="6" name="Footer Placeholder 5"/>
          <p:cNvSpPr>
            <a:spLocks noGrp="1"/>
          </p:cNvSpPr>
          <p:nvPr>
            <p:ph type="ftr" sz="quarter" idx="11"/>
          </p:nvPr>
        </p:nvSpPr>
        <p:spPr/>
        <p:txBody>
          <a:bodyPr/>
          <a:lstStyle/>
          <a:p>
            <a:r>
              <a:rPr lang="en-AU" smtClean="0"/>
              <a:t>runeatsleeprun.com      borntorun.com.au</a:t>
            </a:r>
            <a:endParaRPr lang="en-AU"/>
          </a:p>
        </p:txBody>
      </p:sp>
      <p:sp>
        <p:nvSpPr>
          <p:cNvPr id="7" name="Slide Number Placeholder 6"/>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5C8D474D-60BC-4E60-B0AC-AB0DDC2A0B64}" type="datetime1">
              <a:rPr lang="en-AU" smtClean="0"/>
              <a:t>2/03/2013</a:t>
            </a:fld>
            <a:endParaRPr lang="en-AU"/>
          </a:p>
        </p:txBody>
      </p:sp>
      <p:sp>
        <p:nvSpPr>
          <p:cNvPr id="8" name="Footer Placeholder 7"/>
          <p:cNvSpPr>
            <a:spLocks noGrp="1"/>
          </p:cNvSpPr>
          <p:nvPr>
            <p:ph type="ftr" sz="quarter" idx="11"/>
          </p:nvPr>
        </p:nvSpPr>
        <p:spPr/>
        <p:txBody>
          <a:bodyPr/>
          <a:lstStyle/>
          <a:p>
            <a:r>
              <a:rPr lang="en-AU" smtClean="0"/>
              <a:t>runeatsleeprun.com      borntorun.com.au</a:t>
            </a:r>
            <a:endParaRPr lang="en-AU"/>
          </a:p>
        </p:txBody>
      </p:sp>
      <p:sp>
        <p:nvSpPr>
          <p:cNvPr id="9" name="Slide Number Placeholder 8"/>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64A2D6C6-8E99-46AA-9EEB-02AF61A4C0E6}" type="datetime1">
              <a:rPr lang="en-AU" smtClean="0"/>
              <a:t>2/03/2013</a:t>
            </a:fld>
            <a:endParaRPr lang="en-AU"/>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B5114F-808F-4C96-B844-56BB32DC980E}" type="datetime1">
              <a:rPr lang="en-AU" smtClean="0"/>
              <a:t>2/03/2013</a:t>
            </a:fld>
            <a:endParaRPr lang="en-AU"/>
          </a:p>
        </p:txBody>
      </p:sp>
      <p:sp>
        <p:nvSpPr>
          <p:cNvPr id="3" name="Footer Placeholder 2"/>
          <p:cNvSpPr>
            <a:spLocks noGrp="1"/>
          </p:cNvSpPr>
          <p:nvPr>
            <p:ph type="ftr" sz="quarter" idx="11"/>
          </p:nvPr>
        </p:nvSpPr>
        <p:spPr/>
        <p:txBody>
          <a:bodyPr/>
          <a:lstStyle/>
          <a:p>
            <a:r>
              <a:rPr lang="en-AU" smtClean="0"/>
              <a:t>runeatsleeprun.com      borntorun.com.au</a:t>
            </a:r>
            <a:endParaRPr lang="en-AU"/>
          </a:p>
        </p:txBody>
      </p:sp>
      <p:sp>
        <p:nvSpPr>
          <p:cNvPr id="4" name="Slide Number Placeholder 3"/>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9CFD50-B994-4522-98E2-7BC74C18A26C}" type="datetime1">
              <a:rPr lang="en-AU" smtClean="0"/>
              <a:t>2/03/2013</a:t>
            </a:fld>
            <a:endParaRPr lang="en-AU"/>
          </a:p>
        </p:txBody>
      </p:sp>
      <p:sp>
        <p:nvSpPr>
          <p:cNvPr id="6" name="Footer Placeholder 5"/>
          <p:cNvSpPr>
            <a:spLocks noGrp="1"/>
          </p:cNvSpPr>
          <p:nvPr>
            <p:ph type="ftr" sz="quarter" idx="11"/>
          </p:nvPr>
        </p:nvSpPr>
        <p:spPr/>
        <p:txBody>
          <a:bodyPr/>
          <a:lstStyle/>
          <a:p>
            <a:r>
              <a:rPr lang="en-AU" smtClean="0"/>
              <a:t>runeatsleeprun.com      borntorun.com.au</a:t>
            </a:r>
            <a:endParaRPr lang="en-AU"/>
          </a:p>
        </p:txBody>
      </p:sp>
      <p:sp>
        <p:nvSpPr>
          <p:cNvPr id="7" name="Slide Number Placeholder 6"/>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BDCA8E-4A92-47FF-B55D-E2AD091C2E3B}" type="datetime1">
              <a:rPr lang="en-AU" smtClean="0"/>
              <a:t>2/03/2013</a:t>
            </a:fld>
            <a:endParaRPr lang="en-AU"/>
          </a:p>
        </p:txBody>
      </p:sp>
      <p:sp>
        <p:nvSpPr>
          <p:cNvPr id="6" name="Footer Placeholder 5"/>
          <p:cNvSpPr>
            <a:spLocks noGrp="1"/>
          </p:cNvSpPr>
          <p:nvPr>
            <p:ph type="ftr" sz="quarter" idx="11"/>
          </p:nvPr>
        </p:nvSpPr>
        <p:spPr/>
        <p:txBody>
          <a:bodyPr/>
          <a:lstStyle/>
          <a:p>
            <a:r>
              <a:rPr lang="en-AU" smtClean="0"/>
              <a:t>runeatsleeprun.com      borntorun.com.au</a:t>
            </a:r>
            <a:endParaRPr lang="en-AU"/>
          </a:p>
        </p:txBody>
      </p:sp>
      <p:sp>
        <p:nvSpPr>
          <p:cNvPr id="7" name="Slide Number Placeholder 6"/>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0729F69-F360-4E7E-BE56-FF0AC511325C}" type="datetime1">
              <a:rPr lang="en-AU" smtClean="0"/>
              <a:t>2/03/2013</a:t>
            </a:fld>
            <a:endParaRPr lang="en-AU"/>
          </a:p>
        </p:txBody>
      </p:sp>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A99A54D-89E8-4974-98D3-D326E7F675AB}" type="datetime1">
              <a:rPr lang="en-AU" smtClean="0"/>
              <a:t>2/03/2013</a:t>
            </a:fld>
            <a:endParaRPr lang="en-AU"/>
          </a:p>
        </p:txBody>
      </p:sp>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7248B-54D1-4280-888F-EEE251261BD0}" type="datetime1">
              <a:rPr lang="en-AU" smtClean="0"/>
              <a:t>2/03/2013</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AU" smtClean="0"/>
              <a:t>runeatsleeprun.com      borntorun.com.au</a:t>
            </a:r>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C94204-2BE7-431B-8EED-226AAD058641}"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ideo" Target="file:///C:\Users\asus\Pictures\RogerC2K\Hello%20to%20Australia-MarcusGrimm.wmv"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ideo" Target="file:///C:\Users\asus\Pictures\RogerC2K\RogerHanney-AllanBolton-2012-C2K-review.wmv"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www.facebook.com/bigredrun" TargetMode="External"/><Relationship Id="rId3" Type="http://schemas.openxmlformats.org/officeDocument/2006/relationships/hyperlink" Target="http://www.facebook.com/roger.hanney" TargetMode="External"/><Relationship Id="rId7" Type="http://schemas.openxmlformats.org/officeDocument/2006/relationships/hyperlink" Target="http://www.missyfoy.com/" TargetMode="External"/><Relationship Id="rId12" Type="http://schemas.openxmlformats.org/officeDocument/2006/relationships/hyperlink" Target="http://www.hokaoneone.com.au/" TargetMode="External"/><Relationship Id="rId2" Type="http://schemas.openxmlformats.org/officeDocument/2006/relationships/hyperlink" Target="mailto:rogerruns@gmail.com" TargetMode="External"/><Relationship Id="rId1" Type="http://schemas.openxmlformats.org/officeDocument/2006/relationships/slideLayout" Target="../slideLayouts/slideLayout2.xml"/><Relationship Id="rId6" Type="http://schemas.openxmlformats.org/officeDocument/2006/relationships/hyperlink" Target="http://www.certainintelligence.blogspot.com/" TargetMode="External"/><Relationship Id="rId11" Type="http://schemas.openxmlformats.org/officeDocument/2006/relationships/hyperlink" Target="http://www.facebook.com/teamborntorun" TargetMode="External"/><Relationship Id="rId5" Type="http://schemas.openxmlformats.org/officeDocument/2006/relationships/hyperlink" Target="http://www.ext1d.com.au/" TargetMode="External"/><Relationship Id="rId10" Type="http://schemas.openxmlformats.org/officeDocument/2006/relationships/hyperlink" Target="http://www.borntorun.com.au/" TargetMode="External"/><Relationship Id="rId4" Type="http://schemas.openxmlformats.org/officeDocument/2006/relationships/hyperlink" Target="http://www.runeatsleeprun.com/" TargetMode="External"/><Relationship Id="rId9" Type="http://schemas.openxmlformats.org/officeDocument/2006/relationships/hyperlink" Target="http://www.bigredrun.com.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Type 1 Diabetes &amp; </a:t>
            </a:r>
            <a:br>
              <a:rPr lang="en-AU" dirty="0" smtClean="0"/>
            </a:br>
            <a:r>
              <a:rPr lang="en-AU" dirty="0" smtClean="0"/>
              <a:t>Ultra Marathon Running</a:t>
            </a:r>
            <a:endParaRPr lang="en-AU" dirty="0"/>
          </a:p>
        </p:txBody>
      </p:sp>
      <p:sp>
        <p:nvSpPr>
          <p:cNvPr id="3" name="Subtitle 2"/>
          <p:cNvSpPr>
            <a:spLocks noGrp="1"/>
          </p:cNvSpPr>
          <p:nvPr>
            <p:ph type="subTitle" idx="1"/>
          </p:nvPr>
        </p:nvSpPr>
        <p:spPr/>
        <p:txBody>
          <a:bodyPr/>
          <a:lstStyle/>
          <a:p>
            <a:r>
              <a:rPr lang="en-AU" dirty="0" smtClean="0"/>
              <a:t>Why the hell not?</a:t>
            </a:r>
          </a:p>
          <a:p>
            <a:endParaRPr lang="en-A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Q. What is ULTRA?</a:t>
            </a:r>
            <a:endParaRPr lang="en-AU" dirty="0"/>
          </a:p>
        </p:txBody>
      </p:sp>
      <p:pic>
        <p:nvPicPr>
          <p:cNvPr id="4" name="Content Placeholder 3" descr="photo(86).JPG"/>
          <p:cNvPicPr>
            <a:picLocks noGrp="1" noChangeAspect="1"/>
          </p:cNvPicPr>
          <p:nvPr>
            <p:ph idx="1"/>
          </p:nvPr>
        </p:nvPicPr>
        <p:blipFill>
          <a:blip r:embed="rId2" cstate="print"/>
          <a:stretch>
            <a:fillRect/>
          </a:stretch>
        </p:blipFill>
        <p:spPr>
          <a:xfrm>
            <a:off x="1554691" y="1600200"/>
            <a:ext cx="6034617" cy="4525963"/>
          </a:xfrm>
        </p:spPr>
      </p:pic>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2</a:t>
            </a:fld>
            <a:endParaRPr lang="en-A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Not just &gt;42.2</a:t>
            </a:r>
            <a:endParaRPr lang="en-AU" dirty="0"/>
          </a:p>
        </p:txBody>
      </p:sp>
      <p:pic>
        <p:nvPicPr>
          <p:cNvPr id="6" name="Content Placeholder 5" descr="photo(33).JPG"/>
          <p:cNvPicPr>
            <a:picLocks noGrp="1" noChangeAspect="1"/>
          </p:cNvPicPr>
          <p:nvPr>
            <p:ph idx="1"/>
          </p:nvPr>
        </p:nvPicPr>
        <p:blipFill>
          <a:blip r:embed="rId2" cstate="print"/>
          <a:stretch>
            <a:fillRect/>
          </a:stretch>
        </p:blipFill>
        <p:spPr>
          <a:xfrm>
            <a:off x="467544" y="1484784"/>
            <a:ext cx="6034617" cy="4525963"/>
          </a:xfrm>
        </p:spPr>
      </p:pic>
      <p:sp>
        <p:nvSpPr>
          <p:cNvPr id="8" name="TextBox 7"/>
          <p:cNvSpPr txBox="1"/>
          <p:nvPr/>
        </p:nvSpPr>
        <p:spPr>
          <a:xfrm>
            <a:off x="6660232" y="1628800"/>
            <a:ext cx="2232248" cy="3693319"/>
          </a:xfrm>
          <a:prstGeom prst="rect">
            <a:avLst/>
          </a:prstGeom>
          <a:noFill/>
        </p:spPr>
        <p:txBody>
          <a:bodyPr wrap="square" rtlCol="0">
            <a:spAutoFit/>
          </a:bodyPr>
          <a:lstStyle/>
          <a:p>
            <a:r>
              <a:rPr lang="en-AU" dirty="0" smtClean="0"/>
              <a:t>Our friend </a:t>
            </a:r>
            <a:r>
              <a:rPr lang="en-AU" dirty="0" err="1" smtClean="0"/>
              <a:t>Nikolay</a:t>
            </a:r>
            <a:r>
              <a:rPr lang="en-AU" dirty="0" smtClean="0"/>
              <a:t>.</a:t>
            </a:r>
          </a:p>
          <a:p>
            <a:endParaRPr lang="en-AU" dirty="0" smtClean="0"/>
          </a:p>
          <a:p>
            <a:pPr>
              <a:buFontTx/>
              <a:buChar char="-"/>
            </a:pPr>
            <a:r>
              <a:rPr lang="en-AU" dirty="0" smtClean="0"/>
              <a:t> starting to tire at 100km</a:t>
            </a:r>
          </a:p>
          <a:p>
            <a:endParaRPr lang="en-AU" dirty="0" smtClean="0"/>
          </a:p>
          <a:p>
            <a:pPr>
              <a:buFontTx/>
              <a:buChar char="-"/>
            </a:pPr>
            <a:r>
              <a:rPr lang="en-AU" dirty="0" smtClean="0"/>
              <a:t>losing ground and sick at 120km</a:t>
            </a:r>
          </a:p>
          <a:p>
            <a:pPr>
              <a:buFontTx/>
              <a:buChar char="-"/>
            </a:pPr>
            <a:endParaRPr lang="en-AU" dirty="0"/>
          </a:p>
          <a:p>
            <a:pPr>
              <a:buFontTx/>
              <a:buChar char="-"/>
            </a:pPr>
            <a:r>
              <a:rPr lang="en-AU" dirty="0"/>
              <a:t> </a:t>
            </a:r>
            <a:r>
              <a:rPr lang="en-AU" dirty="0" smtClean="0"/>
              <a:t>chasing people down at 150km</a:t>
            </a:r>
          </a:p>
          <a:p>
            <a:pPr>
              <a:buFontTx/>
              <a:buChar char="-"/>
            </a:pPr>
            <a:endParaRPr lang="en-AU" dirty="0"/>
          </a:p>
          <a:p>
            <a:pPr>
              <a:buFontTx/>
              <a:buChar char="-"/>
            </a:pPr>
            <a:r>
              <a:rPr lang="en-AU" dirty="0" smtClean="0"/>
              <a:t>2</a:t>
            </a:r>
            <a:r>
              <a:rPr lang="en-AU" baseline="30000" dirty="0" smtClean="0"/>
              <a:t>nd</a:t>
            </a:r>
            <a:r>
              <a:rPr lang="en-AU" dirty="0" smtClean="0"/>
              <a:t> place, 5-hour PB at 174km</a:t>
            </a:r>
            <a:endParaRPr lang="en-AU" dirty="0"/>
          </a:p>
        </p:txBody>
      </p:sp>
      <p:sp>
        <p:nvSpPr>
          <p:cNvPr id="9" name="Footer Placeholder 8"/>
          <p:cNvSpPr>
            <a:spLocks noGrp="1"/>
          </p:cNvSpPr>
          <p:nvPr>
            <p:ph type="ftr" sz="quarter" idx="11"/>
          </p:nvPr>
        </p:nvSpPr>
        <p:spPr/>
        <p:txBody>
          <a:bodyPr/>
          <a:lstStyle/>
          <a:p>
            <a:r>
              <a:rPr lang="en-AU" smtClean="0"/>
              <a:t>runeatsleeprun.com      borntorun.com.au</a:t>
            </a:r>
            <a:endParaRPr lang="en-AU"/>
          </a:p>
        </p:txBody>
      </p:sp>
      <p:sp>
        <p:nvSpPr>
          <p:cNvPr id="10" name="Slide Number Placeholder 9"/>
          <p:cNvSpPr>
            <a:spLocks noGrp="1"/>
          </p:cNvSpPr>
          <p:nvPr>
            <p:ph type="sldNum" sz="quarter" idx="12"/>
          </p:nvPr>
        </p:nvSpPr>
        <p:spPr/>
        <p:txBody>
          <a:bodyPr/>
          <a:lstStyle/>
          <a:p>
            <a:fld id="{0FC94204-2BE7-431B-8EED-226AAD058641}" type="slidenum">
              <a:rPr lang="en-AU" smtClean="0"/>
              <a:t>3</a:t>
            </a:fld>
            <a:endParaRPr lang="en-A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inspires you to run that long?</a:t>
            </a:r>
            <a:endParaRPr lang="en-AU" dirty="0"/>
          </a:p>
        </p:txBody>
      </p:sp>
      <p:pic>
        <p:nvPicPr>
          <p:cNvPr id="4" name="Content Placeholder 3" descr="photo(83).JPG"/>
          <p:cNvPicPr>
            <a:picLocks noGrp="1" noChangeAspect="1"/>
          </p:cNvPicPr>
          <p:nvPr>
            <p:ph idx="1"/>
          </p:nvPr>
        </p:nvPicPr>
        <p:blipFill>
          <a:blip r:embed="rId2" cstate="print"/>
          <a:stretch>
            <a:fillRect/>
          </a:stretch>
        </p:blipFill>
        <p:spPr>
          <a:xfrm>
            <a:off x="467544" y="1412776"/>
            <a:ext cx="6195533" cy="4646650"/>
          </a:xfrm>
        </p:spPr>
      </p:pic>
      <p:sp>
        <p:nvSpPr>
          <p:cNvPr id="5" name="TextBox 4"/>
          <p:cNvSpPr txBox="1"/>
          <p:nvPr/>
        </p:nvSpPr>
        <p:spPr>
          <a:xfrm>
            <a:off x="6876256" y="1556792"/>
            <a:ext cx="2016224" cy="3416320"/>
          </a:xfrm>
          <a:prstGeom prst="rect">
            <a:avLst/>
          </a:prstGeom>
          <a:noFill/>
        </p:spPr>
        <p:txBody>
          <a:bodyPr wrap="square" rtlCol="0">
            <a:spAutoFit/>
          </a:bodyPr>
          <a:lstStyle/>
          <a:p>
            <a:r>
              <a:rPr lang="en-AU" dirty="0" smtClean="0"/>
              <a:t>Sharing the joy </a:t>
            </a:r>
          </a:p>
          <a:p>
            <a:r>
              <a:rPr lang="en-AU" dirty="0" smtClean="0"/>
              <a:t>Of discovery.</a:t>
            </a:r>
          </a:p>
          <a:p>
            <a:endParaRPr lang="en-AU" dirty="0"/>
          </a:p>
          <a:p>
            <a:r>
              <a:rPr lang="en-AU" dirty="0" smtClean="0"/>
              <a:t>Our First Glacier!</a:t>
            </a:r>
          </a:p>
          <a:p>
            <a:endParaRPr lang="en-AU" dirty="0"/>
          </a:p>
          <a:p>
            <a:r>
              <a:rPr lang="en-AU" dirty="0" smtClean="0"/>
              <a:t>Mt. Aspiring</a:t>
            </a:r>
          </a:p>
          <a:p>
            <a:r>
              <a:rPr lang="en-AU" dirty="0" smtClean="0"/>
              <a:t>National Park</a:t>
            </a:r>
          </a:p>
          <a:p>
            <a:r>
              <a:rPr lang="en-AU" dirty="0" smtClean="0"/>
              <a:t>New Zealand</a:t>
            </a:r>
          </a:p>
          <a:p>
            <a:endParaRPr lang="en-AU" dirty="0"/>
          </a:p>
          <a:p>
            <a:r>
              <a:rPr lang="en-AU" dirty="0" smtClean="0"/>
              <a:t>64km run with a</a:t>
            </a:r>
          </a:p>
          <a:p>
            <a:r>
              <a:rPr lang="en-AU" dirty="0" smtClean="0"/>
              <a:t>Kiwi mate,</a:t>
            </a:r>
          </a:p>
          <a:p>
            <a:r>
              <a:rPr lang="en-AU" dirty="0" smtClean="0"/>
              <a:t>Malcolm Law</a:t>
            </a:r>
            <a:endParaRPr lang="en-AU" dirty="0"/>
          </a:p>
        </p:txBody>
      </p:sp>
      <p:sp>
        <p:nvSpPr>
          <p:cNvPr id="6" name="Footer Placeholder 5"/>
          <p:cNvSpPr>
            <a:spLocks noGrp="1"/>
          </p:cNvSpPr>
          <p:nvPr>
            <p:ph type="ftr" sz="quarter" idx="11"/>
          </p:nvPr>
        </p:nvSpPr>
        <p:spPr/>
        <p:txBody>
          <a:bodyPr/>
          <a:lstStyle/>
          <a:p>
            <a:r>
              <a:rPr lang="en-AU" smtClean="0"/>
              <a:t>runeatsleeprun.com      borntorun.com.au</a:t>
            </a:r>
            <a:endParaRPr lang="en-AU"/>
          </a:p>
        </p:txBody>
      </p:sp>
      <p:sp>
        <p:nvSpPr>
          <p:cNvPr id="7" name="Slide Number Placeholder 6"/>
          <p:cNvSpPr>
            <a:spLocks noGrp="1"/>
          </p:cNvSpPr>
          <p:nvPr>
            <p:ph type="sldNum" sz="quarter" idx="12"/>
          </p:nvPr>
        </p:nvSpPr>
        <p:spPr/>
        <p:txBody>
          <a:bodyPr/>
          <a:lstStyle/>
          <a:p>
            <a:fld id="{0FC94204-2BE7-431B-8EED-226AAD058641}" type="slidenum">
              <a:rPr lang="en-AU" smtClean="0"/>
              <a:t>4</a:t>
            </a:fld>
            <a:endParaRPr lang="en-A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inspires you to run that long?</a:t>
            </a:r>
            <a:endParaRPr lang="en-AU" dirty="0"/>
          </a:p>
        </p:txBody>
      </p:sp>
      <p:pic>
        <p:nvPicPr>
          <p:cNvPr id="4" name="Content Placeholder 3" descr="photo(28).JPG"/>
          <p:cNvPicPr>
            <a:picLocks noGrp="1" noChangeAspect="1"/>
          </p:cNvPicPr>
          <p:nvPr>
            <p:ph idx="1"/>
          </p:nvPr>
        </p:nvPicPr>
        <p:blipFill>
          <a:blip r:embed="rId2" cstate="print"/>
          <a:stretch>
            <a:fillRect/>
          </a:stretch>
        </p:blipFill>
        <p:spPr>
          <a:xfrm>
            <a:off x="548922" y="1600200"/>
            <a:ext cx="8046156" cy="4525963"/>
          </a:xfrm>
        </p:spPr>
      </p:pic>
      <p:sp>
        <p:nvSpPr>
          <p:cNvPr id="5" name="TextBox 4"/>
          <p:cNvSpPr txBox="1"/>
          <p:nvPr/>
        </p:nvSpPr>
        <p:spPr>
          <a:xfrm>
            <a:off x="1403648" y="6165304"/>
            <a:ext cx="6048672" cy="369332"/>
          </a:xfrm>
          <a:prstGeom prst="rect">
            <a:avLst/>
          </a:prstGeom>
          <a:noFill/>
        </p:spPr>
        <p:txBody>
          <a:bodyPr wrap="square" rtlCol="0">
            <a:spAutoFit/>
          </a:bodyPr>
          <a:lstStyle/>
          <a:p>
            <a:r>
              <a:rPr lang="en-AU" dirty="0" smtClean="0"/>
              <a:t>Sahara Sunset – 55km done, 30km to go</a:t>
            </a:r>
            <a:endParaRPr lang="en-AU" dirty="0"/>
          </a:p>
        </p:txBody>
      </p:sp>
      <p:sp>
        <p:nvSpPr>
          <p:cNvPr id="6" name="Footer Placeholder 5"/>
          <p:cNvSpPr>
            <a:spLocks noGrp="1"/>
          </p:cNvSpPr>
          <p:nvPr>
            <p:ph type="ftr" sz="quarter" idx="11"/>
          </p:nvPr>
        </p:nvSpPr>
        <p:spPr/>
        <p:txBody>
          <a:bodyPr/>
          <a:lstStyle/>
          <a:p>
            <a:r>
              <a:rPr lang="en-AU" smtClean="0"/>
              <a:t>runeatsleeprun.com      borntorun.com.au</a:t>
            </a:r>
            <a:endParaRPr lang="en-AU"/>
          </a:p>
        </p:txBody>
      </p:sp>
      <p:sp>
        <p:nvSpPr>
          <p:cNvPr id="7" name="Slide Number Placeholder 6"/>
          <p:cNvSpPr>
            <a:spLocks noGrp="1"/>
          </p:cNvSpPr>
          <p:nvPr>
            <p:ph type="sldNum" sz="quarter" idx="12"/>
          </p:nvPr>
        </p:nvSpPr>
        <p:spPr/>
        <p:txBody>
          <a:bodyPr/>
          <a:lstStyle/>
          <a:p>
            <a:fld id="{0FC94204-2BE7-431B-8EED-226AAD058641}" type="slidenum">
              <a:rPr lang="en-AU" smtClean="0"/>
              <a:t>5</a:t>
            </a:fld>
            <a:endParaRPr lang="en-A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inspires you to run that long?</a:t>
            </a:r>
            <a:endParaRPr lang="en-AU" dirty="0"/>
          </a:p>
        </p:txBody>
      </p:sp>
      <p:pic>
        <p:nvPicPr>
          <p:cNvPr id="4" name="Content Placeholder 3" descr="photo(85).JPG"/>
          <p:cNvPicPr>
            <a:picLocks noGrp="1" noChangeAspect="1"/>
          </p:cNvPicPr>
          <p:nvPr>
            <p:ph idx="1"/>
          </p:nvPr>
        </p:nvPicPr>
        <p:blipFill>
          <a:blip r:embed="rId2" cstate="print"/>
          <a:stretch>
            <a:fillRect/>
          </a:stretch>
        </p:blipFill>
        <p:spPr>
          <a:xfrm>
            <a:off x="539552" y="1628800"/>
            <a:ext cx="6034617" cy="4525963"/>
          </a:xfrm>
        </p:spPr>
      </p:pic>
      <p:sp>
        <p:nvSpPr>
          <p:cNvPr id="5" name="TextBox 4"/>
          <p:cNvSpPr txBox="1"/>
          <p:nvPr/>
        </p:nvSpPr>
        <p:spPr>
          <a:xfrm>
            <a:off x="6732240" y="1700808"/>
            <a:ext cx="2056653" cy="1477328"/>
          </a:xfrm>
          <a:prstGeom prst="rect">
            <a:avLst/>
          </a:prstGeom>
          <a:noFill/>
        </p:spPr>
        <p:txBody>
          <a:bodyPr wrap="none" rtlCol="0">
            <a:spAutoFit/>
          </a:bodyPr>
          <a:lstStyle/>
          <a:p>
            <a:r>
              <a:rPr lang="en-AU" dirty="0" smtClean="0"/>
              <a:t>Nothing electrifies</a:t>
            </a:r>
          </a:p>
          <a:p>
            <a:r>
              <a:rPr lang="en-AU" dirty="0" smtClean="0"/>
              <a:t>like the rising sun</a:t>
            </a:r>
          </a:p>
          <a:p>
            <a:r>
              <a:rPr lang="en-AU" dirty="0" smtClean="0"/>
              <a:t>when you’ve </a:t>
            </a:r>
          </a:p>
          <a:p>
            <a:r>
              <a:rPr lang="en-AU" dirty="0" smtClean="0"/>
              <a:t>already run through</a:t>
            </a:r>
          </a:p>
          <a:p>
            <a:r>
              <a:rPr lang="en-AU" dirty="0" smtClean="0"/>
              <a:t>the night.</a:t>
            </a:r>
            <a:endParaRPr lang="en-AU" dirty="0"/>
          </a:p>
        </p:txBody>
      </p:sp>
      <p:sp>
        <p:nvSpPr>
          <p:cNvPr id="6" name="Footer Placeholder 5"/>
          <p:cNvSpPr>
            <a:spLocks noGrp="1"/>
          </p:cNvSpPr>
          <p:nvPr>
            <p:ph type="ftr" sz="quarter" idx="11"/>
          </p:nvPr>
        </p:nvSpPr>
        <p:spPr/>
        <p:txBody>
          <a:bodyPr/>
          <a:lstStyle/>
          <a:p>
            <a:r>
              <a:rPr lang="en-AU" smtClean="0"/>
              <a:t>runeatsleeprun.com      borntorun.com.au</a:t>
            </a:r>
            <a:endParaRPr lang="en-AU"/>
          </a:p>
        </p:txBody>
      </p:sp>
      <p:sp>
        <p:nvSpPr>
          <p:cNvPr id="7" name="Slide Number Placeholder 6"/>
          <p:cNvSpPr>
            <a:spLocks noGrp="1"/>
          </p:cNvSpPr>
          <p:nvPr>
            <p:ph type="sldNum" sz="quarter" idx="12"/>
          </p:nvPr>
        </p:nvSpPr>
        <p:spPr/>
        <p:txBody>
          <a:bodyPr/>
          <a:lstStyle/>
          <a:p>
            <a:fld id="{0FC94204-2BE7-431B-8EED-226AAD058641}" type="slidenum">
              <a:rPr lang="en-AU" smtClean="0"/>
              <a:t>6</a:t>
            </a:fld>
            <a:endParaRPr lang="en-A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AU" dirty="0" smtClean="0"/>
              <a:t>What inspires you to run that long?</a:t>
            </a:r>
            <a:endParaRPr lang="en-AU" dirty="0"/>
          </a:p>
        </p:txBody>
      </p:sp>
      <p:pic>
        <p:nvPicPr>
          <p:cNvPr id="8" name="Content Placeholder 7" descr="Sahara teamscape.jpg"/>
          <p:cNvPicPr>
            <a:picLocks noGrp="1" noChangeAspect="1"/>
          </p:cNvPicPr>
          <p:nvPr>
            <p:ph idx="1"/>
          </p:nvPr>
        </p:nvPicPr>
        <p:blipFill>
          <a:blip r:embed="rId2" cstate="print"/>
          <a:stretch>
            <a:fillRect/>
          </a:stretch>
        </p:blipFill>
        <p:spPr>
          <a:xfrm>
            <a:off x="323528" y="1052736"/>
            <a:ext cx="8462034" cy="5644176"/>
          </a:xfrm>
        </p:spPr>
      </p:pic>
      <p:sp>
        <p:nvSpPr>
          <p:cNvPr id="9" name="TextBox 8"/>
          <p:cNvSpPr txBox="1"/>
          <p:nvPr/>
        </p:nvSpPr>
        <p:spPr>
          <a:xfrm>
            <a:off x="3995936" y="6021288"/>
            <a:ext cx="4450257" cy="523220"/>
          </a:xfrm>
          <a:prstGeom prst="rect">
            <a:avLst/>
          </a:prstGeom>
          <a:noFill/>
        </p:spPr>
        <p:txBody>
          <a:bodyPr wrap="none" rtlCol="0">
            <a:spAutoFit/>
          </a:bodyPr>
          <a:lstStyle/>
          <a:p>
            <a:r>
              <a:rPr lang="en-AU" sz="2800" dirty="0" smtClean="0">
                <a:solidFill>
                  <a:schemeClr val="bg1"/>
                </a:solidFill>
              </a:rPr>
              <a:t>All who wander are not lost…</a:t>
            </a:r>
            <a:endParaRPr lang="en-AU" sz="2800" dirty="0">
              <a:solidFill>
                <a:schemeClr val="bg1"/>
              </a:solidFill>
            </a:endParaRPr>
          </a:p>
        </p:txBody>
      </p:sp>
      <p:sp>
        <p:nvSpPr>
          <p:cNvPr id="10" name="Footer Placeholder 9"/>
          <p:cNvSpPr>
            <a:spLocks noGrp="1"/>
          </p:cNvSpPr>
          <p:nvPr>
            <p:ph type="ftr" sz="quarter" idx="11"/>
          </p:nvPr>
        </p:nvSpPr>
        <p:spPr/>
        <p:txBody>
          <a:bodyPr/>
          <a:lstStyle/>
          <a:p>
            <a:r>
              <a:rPr lang="en-AU" smtClean="0"/>
              <a:t>runeatsleeprun.com      borntorun.com.au</a:t>
            </a:r>
            <a:endParaRPr lang="en-AU"/>
          </a:p>
        </p:txBody>
      </p:sp>
      <p:sp>
        <p:nvSpPr>
          <p:cNvPr id="11" name="Slide Number Placeholder 10"/>
          <p:cNvSpPr>
            <a:spLocks noGrp="1"/>
          </p:cNvSpPr>
          <p:nvPr>
            <p:ph type="sldNum" sz="quarter" idx="12"/>
          </p:nvPr>
        </p:nvSpPr>
        <p:spPr/>
        <p:txBody>
          <a:bodyPr/>
          <a:lstStyle/>
          <a:p>
            <a:fld id="{0FC94204-2BE7-431B-8EED-226AAD058641}" type="slidenum">
              <a:rPr lang="en-AU" smtClean="0"/>
              <a:t>7</a:t>
            </a:fld>
            <a:endParaRPr lang="en-A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Stupidest thing I have been told about running with Type 1 Diabetes?</a:t>
            </a:r>
            <a:endParaRPr lang="en-AU" dirty="0"/>
          </a:p>
        </p:txBody>
      </p:sp>
      <p:sp>
        <p:nvSpPr>
          <p:cNvPr id="3" name="Content Placeholder 2"/>
          <p:cNvSpPr>
            <a:spLocks noGrp="1"/>
          </p:cNvSpPr>
          <p:nvPr>
            <p:ph idx="1"/>
          </p:nvPr>
        </p:nvSpPr>
        <p:spPr>
          <a:xfrm>
            <a:off x="457200" y="2276872"/>
            <a:ext cx="8229600" cy="3849291"/>
          </a:xfrm>
        </p:spPr>
        <p:txBody>
          <a:bodyPr/>
          <a:lstStyle/>
          <a:p>
            <a:pPr algn="ctr">
              <a:buNone/>
            </a:pPr>
            <a:r>
              <a:rPr lang="en-AU" sz="5400" dirty="0" smtClean="0">
                <a:solidFill>
                  <a:srgbClr val="FF0000"/>
                </a:solidFill>
              </a:rPr>
              <a:t>“Guess you better do it …</a:t>
            </a:r>
          </a:p>
          <a:p>
            <a:pPr algn="ctr">
              <a:buNone/>
            </a:pPr>
            <a:r>
              <a:rPr lang="en-AU" sz="5400" dirty="0" smtClean="0">
                <a:solidFill>
                  <a:srgbClr val="FF0000"/>
                </a:solidFill>
              </a:rPr>
              <a:t>while you still </a:t>
            </a:r>
          </a:p>
          <a:p>
            <a:pPr algn="ctr">
              <a:buNone/>
            </a:pPr>
            <a:r>
              <a:rPr lang="en-AU" sz="5400" dirty="0" smtClean="0">
                <a:solidFill>
                  <a:srgbClr val="FF0000"/>
                </a:solidFill>
              </a:rPr>
              <a:t>can”</a:t>
            </a:r>
          </a:p>
          <a:p>
            <a:pPr algn="ctr">
              <a:buNone/>
            </a:pPr>
            <a:endParaRPr lang="en-AU" dirty="0">
              <a:solidFill>
                <a:srgbClr val="FF0000"/>
              </a:solidFill>
            </a:endParaRPr>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8</a:t>
            </a:fld>
            <a:endParaRPr lang="en-A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946450"/>
          </a:xfrm>
        </p:spPr>
        <p:txBody>
          <a:bodyPr>
            <a:normAutofit/>
          </a:bodyPr>
          <a:lstStyle/>
          <a:p>
            <a:r>
              <a:rPr lang="en-AU" dirty="0" smtClean="0"/>
              <a:t>How do you respond </a:t>
            </a:r>
            <a:br>
              <a:rPr lang="en-AU" dirty="0" smtClean="0"/>
            </a:br>
            <a:r>
              <a:rPr lang="en-AU" dirty="0" smtClean="0"/>
              <a:t>to that kind of ignorance?</a:t>
            </a:r>
            <a:endParaRPr lang="en-AU" dirty="0"/>
          </a:p>
        </p:txBody>
      </p:sp>
      <p:sp>
        <p:nvSpPr>
          <p:cNvPr id="3" name="Content Placeholder 2"/>
          <p:cNvSpPr>
            <a:spLocks noGrp="1"/>
          </p:cNvSpPr>
          <p:nvPr>
            <p:ph idx="1"/>
          </p:nvPr>
        </p:nvSpPr>
        <p:spPr/>
        <p:txBody>
          <a:bodyPr/>
          <a:lstStyle/>
          <a:p>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9</a:t>
            </a:fld>
            <a:endParaRPr lang="en-A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22514"/>
          </a:xfrm>
        </p:spPr>
        <p:txBody>
          <a:bodyPr>
            <a:normAutofit/>
          </a:bodyPr>
          <a:lstStyle/>
          <a:p>
            <a:r>
              <a:rPr lang="en-AU" dirty="0" smtClean="0"/>
              <a:t>Who are these people</a:t>
            </a:r>
            <a:br>
              <a:rPr lang="en-AU" dirty="0" smtClean="0"/>
            </a:br>
            <a:r>
              <a:rPr lang="en-AU" dirty="0" smtClean="0"/>
              <a:t>that think they can tell you</a:t>
            </a:r>
            <a:br>
              <a:rPr lang="en-AU" dirty="0" smtClean="0"/>
            </a:br>
            <a:r>
              <a:rPr lang="en-AU" dirty="0" smtClean="0"/>
              <a:t>what you </a:t>
            </a:r>
            <a:r>
              <a:rPr lang="en-AU" i="1" dirty="0" smtClean="0"/>
              <a:t>can’t </a:t>
            </a:r>
            <a:r>
              <a:rPr lang="en-AU" dirty="0" smtClean="0"/>
              <a:t>do?</a:t>
            </a:r>
            <a:br>
              <a:rPr lang="en-AU" dirty="0" smtClean="0"/>
            </a:br>
            <a:r>
              <a:rPr lang="en-AU" dirty="0"/>
              <a:t/>
            </a:r>
            <a:br>
              <a:rPr lang="en-AU" dirty="0"/>
            </a:br>
            <a:r>
              <a:rPr lang="en-AU" dirty="0" smtClean="0"/>
              <a:t/>
            </a:r>
            <a:br>
              <a:rPr lang="en-AU" dirty="0" smtClean="0"/>
            </a:br>
            <a:endParaRPr lang="en-AU" dirty="0"/>
          </a:p>
        </p:txBody>
      </p:sp>
      <p:sp>
        <p:nvSpPr>
          <p:cNvPr id="3" name="Content Placeholder 2"/>
          <p:cNvSpPr>
            <a:spLocks noGrp="1"/>
          </p:cNvSpPr>
          <p:nvPr>
            <p:ph idx="1"/>
          </p:nvPr>
        </p:nvSpPr>
        <p:spPr>
          <a:xfrm>
            <a:off x="467544" y="3645024"/>
            <a:ext cx="8424936" cy="2481139"/>
          </a:xfrm>
        </p:spPr>
        <p:txBody>
          <a:bodyPr/>
          <a:lstStyle/>
          <a:p>
            <a:r>
              <a:rPr lang="en-AU" dirty="0" smtClean="0"/>
              <a:t>It’s your responsibility</a:t>
            </a:r>
          </a:p>
          <a:p>
            <a:r>
              <a:rPr lang="en-AU" dirty="0" smtClean="0"/>
              <a:t>It’s up to you</a:t>
            </a:r>
            <a:r>
              <a:rPr lang="en-AU" dirty="0"/>
              <a:t> </a:t>
            </a:r>
            <a:r>
              <a:rPr lang="en-AU" dirty="0" smtClean="0"/>
              <a:t>t</a:t>
            </a:r>
            <a:r>
              <a:rPr lang="en-AU" dirty="0" smtClean="0"/>
              <a:t>o find a way forward</a:t>
            </a:r>
          </a:p>
          <a:p>
            <a:r>
              <a:rPr lang="en-AU" dirty="0" smtClean="0"/>
              <a:t>You risk everything, by never risking anything</a:t>
            </a:r>
            <a:endParaRPr lang="en-AU" dirty="0" smtClean="0"/>
          </a:p>
          <a:p>
            <a:pPr>
              <a:buNone/>
            </a:pPr>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10</a:t>
            </a:fld>
            <a:endParaRPr lang="en-A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My 2012</a:t>
            </a:r>
            <a:endParaRPr lang="en-AU" dirty="0"/>
          </a:p>
        </p:txBody>
      </p:sp>
      <p:sp>
        <p:nvSpPr>
          <p:cNvPr id="3" name="Content Placeholder 2"/>
          <p:cNvSpPr>
            <a:spLocks noGrp="1"/>
          </p:cNvSpPr>
          <p:nvPr>
            <p:ph idx="1"/>
          </p:nvPr>
        </p:nvSpPr>
        <p:spPr>
          <a:xfrm>
            <a:off x="457200" y="1340768"/>
            <a:ext cx="8229600" cy="4785395"/>
          </a:xfrm>
        </p:spPr>
        <p:txBody>
          <a:bodyPr>
            <a:normAutofit lnSpcReduction="10000"/>
          </a:bodyPr>
          <a:lstStyle/>
          <a:p>
            <a:r>
              <a:rPr lang="en-AU" dirty="0" smtClean="0"/>
              <a:t>February – 212km week in New Zealand</a:t>
            </a:r>
          </a:p>
          <a:p>
            <a:r>
              <a:rPr lang="en-AU" dirty="0" smtClean="0"/>
              <a:t>March – 250km week at altitude, Atacama, Chile. </a:t>
            </a:r>
          </a:p>
          <a:p>
            <a:r>
              <a:rPr lang="en-AU" dirty="0" smtClean="0"/>
              <a:t>May – The North Face 100km, Sydney</a:t>
            </a:r>
          </a:p>
          <a:p>
            <a:r>
              <a:rPr lang="en-AU" dirty="0" smtClean="0"/>
              <a:t>June – 250km week, Gobi Desert, China</a:t>
            </a:r>
          </a:p>
          <a:p>
            <a:r>
              <a:rPr lang="en-AU" dirty="0" smtClean="0"/>
              <a:t>October – 250km week, Sahara, Egypt</a:t>
            </a:r>
          </a:p>
          <a:p>
            <a:r>
              <a:rPr lang="en-AU" dirty="0" smtClean="0"/>
              <a:t>November/ December – 150km, Antarctica</a:t>
            </a:r>
          </a:p>
          <a:p>
            <a:r>
              <a:rPr lang="en-AU" dirty="0" smtClean="0"/>
              <a:t>December – Eden to Kosciuszko, 240km single stage</a:t>
            </a:r>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11</a:t>
            </a:fld>
            <a:endParaRPr lang="en-A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txBody>
          <a:bodyPr>
            <a:normAutofit fontScale="90000"/>
          </a:bodyPr>
          <a:lstStyle/>
          <a:p>
            <a:r>
              <a:rPr lang="en-AU" dirty="0" smtClean="0"/>
              <a:t>Whose path are you on?</a:t>
            </a:r>
            <a:endParaRPr lang="en-AU" dirty="0"/>
          </a:p>
        </p:txBody>
      </p:sp>
      <p:pic>
        <p:nvPicPr>
          <p:cNvPr id="4" name="Content Placeholder 3" descr="photo(68).JPG"/>
          <p:cNvPicPr>
            <a:picLocks noGrp="1" noChangeAspect="1"/>
          </p:cNvPicPr>
          <p:nvPr>
            <p:ph idx="1"/>
          </p:nvPr>
        </p:nvPicPr>
        <p:blipFill>
          <a:blip r:embed="rId2" cstate="print"/>
          <a:stretch>
            <a:fillRect/>
          </a:stretch>
        </p:blipFill>
        <p:spPr>
          <a:xfrm>
            <a:off x="539552" y="692696"/>
            <a:ext cx="8136904" cy="6102678"/>
          </a:xfrm>
        </p:spPr>
      </p:pic>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12</a:t>
            </a:fld>
            <a:endParaRPr lang="en-A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66530"/>
          </a:xfrm>
        </p:spPr>
        <p:txBody>
          <a:bodyPr>
            <a:normAutofit/>
          </a:bodyPr>
          <a:lstStyle/>
          <a:p>
            <a:r>
              <a:rPr lang="en-AU" sz="5200" dirty="0" smtClean="0"/>
              <a:t>Team Born to Run </a:t>
            </a:r>
            <a:br>
              <a:rPr lang="en-AU" sz="5200" dirty="0" smtClean="0"/>
            </a:br>
            <a:r>
              <a:rPr lang="en-AU" sz="5200" dirty="0" smtClean="0"/>
              <a:t>goes to Gobi</a:t>
            </a:r>
            <a:br>
              <a:rPr lang="en-AU" sz="5200" dirty="0" smtClean="0"/>
            </a:br>
            <a:r>
              <a:rPr lang="en-AU" sz="5200" dirty="0"/>
              <a:t/>
            </a:r>
            <a:br>
              <a:rPr lang="en-AU" sz="5200" dirty="0"/>
            </a:br>
            <a:r>
              <a:rPr lang="en-AU" sz="5200" dirty="0" smtClean="0"/>
              <a:t>&gt;&gt; insert awesome video&lt;&lt;</a:t>
            </a:r>
            <a:endParaRPr lang="en-AU" sz="5200" dirty="0"/>
          </a:p>
        </p:txBody>
      </p:sp>
      <p:sp>
        <p:nvSpPr>
          <p:cNvPr id="3" name="Content Placeholder 2"/>
          <p:cNvSpPr>
            <a:spLocks noGrp="1"/>
          </p:cNvSpPr>
          <p:nvPr>
            <p:ph idx="1"/>
          </p:nvPr>
        </p:nvSpPr>
        <p:spPr/>
        <p:txBody>
          <a:bodyPr/>
          <a:lstStyle/>
          <a:p>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13</a:t>
            </a:fld>
            <a:endParaRPr lang="en-A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Gobi Realization</a:t>
            </a:r>
            <a:endParaRPr lang="en-AU" dirty="0"/>
          </a:p>
        </p:txBody>
      </p:sp>
      <p:sp>
        <p:nvSpPr>
          <p:cNvPr id="3" name="Content Placeholder 2"/>
          <p:cNvSpPr>
            <a:spLocks noGrp="1"/>
          </p:cNvSpPr>
          <p:nvPr>
            <p:ph idx="1"/>
          </p:nvPr>
        </p:nvSpPr>
        <p:spPr/>
        <p:txBody>
          <a:bodyPr/>
          <a:lstStyle/>
          <a:p>
            <a:r>
              <a:rPr lang="en-AU" dirty="0" smtClean="0"/>
              <a:t>The choice between quitting and pushing through is an illusion.</a:t>
            </a:r>
          </a:p>
          <a:p>
            <a:endParaRPr lang="en-AU" dirty="0" smtClean="0"/>
          </a:p>
          <a:p>
            <a:r>
              <a:rPr lang="en-AU" dirty="0" smtClean="0"/>
              <a:t>Exclude the option of quitting, then there is no choice.</a:t>
            </a:r>
          </a:p>
          <a:p>
            <a:endParaRPr lang="en-AU" dirty="0" smtClean="0"/>
          </a:p>
          <a:p>
            <a:r>
              <a:rPr lang="en-AU" dirty="0" smtClean="0"/>
              <a:t>Get on with deciding HOW to continue,</a:t>
            </a:r>
          </a:p>
          <a:p>
            <a:pPr>
              <a:buNone/>
            </a:pPr>
            <a:r>
              <a:rPr lang="en-AU" dirty="0" smtClean="0"/>
              <a:t>not WHETHER to continue.</a:t>
            </a:r>
          </a:p>
          <a:p>
            <a:pPr>
              <a:buNone/>
            </a:pPr>
            <a:endParaRPr lang="en-AU" dirty="0" smtClean="0"/>
          </a:p>
          <a:p>
            <a:pPr>
              <a:buNone/>
            </a:pPr>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14</a:t>
            </a:fld>
            <a:endParaRPr lang="en-A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UNSTOPPABLE!!</a:t>
            </a:r>
            <a:endParaRPr lang="en-AU" dirty="0"/>
          </a:p>
        </p:txBody>
      </p:sp>
      <p:pic>
        <p:nvPicPr>
          <p:cNvPr id="4" name="Content Placeholder 3" descr="stage6_80.jpg"/>
          <p:cNvPicPr>
            <a:picLocks noGrp="1" noChangeAspect="1"/>
          </p:cNvPicPr>
          <p:nvPr>
            <p:ph idx="1"/>
          </p:nvPr>
        </p:nvPicPr>
        <p:blipFill>
          <a:blip r:embed="rId2" cstate="print"/>
          <a:stretch>
            <a:fillRect/>
          </a:stretch>
        </p:blipFill>
        <p:spPr>
          <a:xfrm>
            <a:off x="1043608" y="1510634"/>
            <a:ext cx="7344816" cy="4897142"/>
          </a:xfrm>
        </p:spPr>
      </p:pic>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15</a:t>
            </a:fld>
            <a:endParaRPr lang="en-A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16</a:t>
            </a:fld>
            <a:endParaRPr lang="en-A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AU" dirty="0" smtClean="0"/>
              <a:t>Marcus Grimm - Sweet Victory</a:t>
            </a:r>
            <a:endParaRPr lang="en-AU" dirty="0">
              <a:latin typeface="HelveticaNeueLT Std Blk Cn" pitchFamily="34" charset="0"/>
            </a:endParaRPr>
          </a:p>
        </p:txBody>
      </p:sp>
      <p:pic>
        <p:nvPicPr>
          <p:cNvPr id="4" name="Hello to Australia-MarcusGrimm.wmv">
            <a:hlinkClick r:id="" action="ppaction://media"/>
          </p:cNvPr>
          <p:cNvPicPr>
            <a:picLocks noGrp="1" noRot="1" noChangeAspect="1"/>
          </p:cNvPicPr>
          <p:nvPr>
            <p:ph idx="1"/>
            <a:videoFile r:link="rId1"/>
          </p:nvPr>
        </p:nvPicPr>
        <p:blipFill>
          <a:blip r:embed="rId3" cstate="print"/>
          <a:stretch>
            <a:fillRect/>
          </a:stretch>
        </p:blipFill>
        <p:spPr>
          <a:xfrm>
            <a:off x="323528" y="1052736"/>
            <a:ext cx="8563552" cy="4824536"/>
          </a:xfrm>
          <a:prstGeom prst="rect">
            <a:avLst/>
          </a:prstGeom>
          <a:ln>
            <a:solidFill>
              <a:schemeClr val="tx1"/>
            </a:solidFill>
          </a:ln>
        </p:spPr>
      </p:pic>
      <p:sp>
        <p:nvSpPr>
          <p:cNvPr id="6" name="Rectangle 5"/>
          <p:cNvSpPr/>
          <p:nvPr/>
        </p:nvSpPr>
        <p:spPr>
          <a:xfrm>
            <a:off x="4716016" y="6093296"/>
            <a:ext cx="5760640" cy="461665"/>
          </a:xfrm>
          <a:prstGeom prst="rect">
            <a:avLst/>
          </a:prstGeom>
        </p:spPr>
        <p:txBody>
          <a:bodyPr wrap="square">
            <a:spAutoFit/>
          </a:bodyPr>
          <a:lstStyle/>
          <a:p>
            <a:r>
              <a:rPr lang="en-AU" sz="2400" dirty="0">
                <a:solidFill>
                  <a:prstClr val="black"/>
                </a:solidFill>
                <a:latin typeface="HelveticaNeueLT Std Blk Cn" pitchFamily="34" charset="0"/>
              </a:rPr>
              <a:t>certainintelligence.blogspot.com</a:t>
            </a:r>
            <a:endParaRPr lang="en-AU" sz="2400" dirty="0"/>
          </a:p>
        </p:txBody>
      </p:sp>
      <p:sp>
        <p:nvSpPr>
          <p:cNvPr id="7" name="Footer Placeholder 6"/>
          <p:cNvSpPr>
            <a:spLocks noGrp="1"/>
          </p:cNvSpPr>
          <p:nvPr>
            <p:ph type="ftr" sz="quarter" idx="11"/>
          </p:nvPr>
        </p:nvSpPr>
        <p:spPr/>
        <p:txBody>
          <a:bodyPr/>
          <a:lstStyle/>
          <a:p>
            <a:r>
              <a:rPr lang="en-AU" smtClean="0"/>
              <a:t>runeatsleeprun.com      borntorun.com.au</a:t>
            </a:r>
            <a:endParaRPr lang="en-AU"/>
          </a:p>
        </p:txBody>
      </p:sp>
      <p:sp>
        <p:nvSpPr>
          <p:cNvPr id="8" name="Slide Number Placeholder 7"/>
          <p:cNvSpPr>
            <a:spLocks noGrp="1"/>
          </p:cNvSpPr>
          <p:nvPr>
            <p:ph type="sldNum" sz="quarter" idx="12"/>
          </p:nvPr>
        </p:nvSpPr>
        <p:spPr/>
        <p:txBody>
          <a:bodyPr/>
          <a:lstStyle/>
          <a:p>
            <a:fld id="{0FC94204-2BE7-431B-8EED-226AAD058641}" type="slidenum">
              <a:rPr lang="en-AU" smtClean="0"/>
              <a:t>17</a:t>
            </a:fld>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AU" dirty="0" smtClean="0"/>
              <a:t>When you think you’ve got it tough</a:t>
            </a:r>
            <a:endParaRPr lang="en-AU" dirty="0"/>
          </a:p>
        </p:txBody>
      </p:sp>
      <p:pic>
        <p:nvPicPr>
          <p:cNvPr id="4" name="Content Placeholder 3" descr="photo(58).JPG"/>
          <p:cNvPicPr>
            <a:picLocks noGrp="1" noChangeAspect="1"/>
          </p:cNvPicPr>
          <p:nvPr>
            <p:ph idx="1"/>
          </p:nvPr>
        </p:nvPicPr>
        <p:blipFill>
          <a:blip r:embed="rId2" cstate="print"/>
          <a:stretch>
            <a:fillRect/>
          </a:stretch>
        </p:blipFill>
        <p:spPr>
          <a:xfrm>
            <a:off x="971600" y="1124744"/>
            <a:ext cx="7010400" cy="5257800"/>
          </a:xfrm>
        </p:spPr>
      </p:pic>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18</a:t>
            </a:fld>
            <a:endParaRPr lang="en-A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6056" y="332656"/>
            <a:ext cx="3610744" cy="6048672"/>
          </a:xfrm>
        </p:spPr>
        <p:txBody>
          <a:bodyPr>
            <a:normAutofit fontScale="90000"/>
          </a:bodyPr>
          <a:lstStyle/>
          <a:p>
            <a:r>
              <a:rPr lang="en-AU" dirty="0" smtClean="0"/>
              <a:t>RunNickRun.org</a:t>
            </a:r>
            <a:br>
              <a:rPr lang="en-AU" dirty="0" smtClean="0"/>
            </a:br>
            <a:r>
              <a:rPr lang="en-AU" dirty="0"/>
              <a:t/>
            </a:r>
            <a:br>
              <a:rPr lang="en-AU" dirty="0"/>
            </a:br>
            <a:r>
              <a:rPr lang="en-AU" sz="3100" dirty="0" smtClean="0"/>
              <a:t>Nick </a:t>
            </a:r>
            <a:r>
              <a:rPr lang="en-AU" sz="3100" dirty="0" err="1" smtClean="0"/>
              <a:t>Roumonada</a:t>
            </a:r>
            <a:r>
              <a:rPr lang="en-AU" dirty="0" smtClean="0"/>
              <a:t/>
            </a:r>
            <a:br>
              <a:rPr lang="en-AU" dirty="0" smtClean="0"/>
            </a:br>
            <a:r>
              <a:rPr lang="en-AU" dirty="0"/>
              <a:t/>
            </a:r>
            <a:br>
              <a:rPr lang="en-AU" dirty="0"/>
            </a:br>
            <a:r>
              <a:rPr lang="en-AU" dirty="0" smtClean="0"/>
              <a:t>‘Live Life</a:t>
            </a:r>
            <a:br>
              <a:rPr lang="en-AU" dirty="0" smtClean="0"/>
            </a:br>
            <a:r>
              <a:rPr lang="en-AU" dirty="0" smtClean="0"/>
              <a:t>Without</a:t>
            </a:r>
            <a:br>
              <a:rPr lang="en-AU" dirty="0" smtClean="0"/>
            </a:br>
            <a:r>
              <a:rPr lang="en-AU" dirty="0" smtClean="0"/>
              <a:t>Limitations’</a:t>
            </a:r>
            <a:br>
              <a:rPr lang="en-AU" dirty="0" smtClean="0"/>
            </a:br>
            <a:r>
              <a:rPr lang="en-AU" dirty="0"/>
              <a:t/>
            </a:r>
            <a:br>
              <a:rPr lang="en-AU" dirty="0"/>
            </a:br>
            <a:r>
              <a:rPr lang="en-AU" sz="3600" dirty="0" smtClean="0"/>
              <a:t>On the back of his </a:t>
            </a:r>
            <a:br>
              <a:rPr lang="en-AU" sz="3600" dirty="0" smtClean="0"/>
            </a:br>
            <a:r>
              <a:rPr lang="en-AU" sz="3600" dirty="0" smtClean="0"/>
              <a:t>carbon fibre leg.</a:t>
            </a:r>
            <a:endParaRPr lang="en-AU" sz="3600" dirty="0"/>
          </a:p>
        </p:txBody>
      </p:sp>
      <p:pic>
        <p:nvPicPr>
          <p:cNvPr id="4" name="Content Placeholder 3" descr="photo(60).JPG"/>
          <p:cNvPicPr>
            <a:picLocks noGrp="1" noChangeAspect="1"/>
          </p:cNvPicPr>
          <p:nvPr>
            <p:ph idx="1"/>
          </p:nvPr>
        </p:nvPicPr>
        <p:blipFill>
          <a:blip r:embed="rId2" cstate="print"/>
          <a:stretch>
            <a:fillRect/>
          </a:stretch>
        </p:blipFill>
        <p:spPr>
          <a:xfrm rot="16200000">
            <a:off x="-286783" y="1158991"/>
            <a:ext cx="6034617" cy="4525963"/>
          </a:xfrm>
        </p:spPr>
      </p:pic>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19</a:t>
            </a:fld>
            <a:endParaRPr lang="en-A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898776" cy="3226370"/>
          </a:xfrm>
        </p:spPr>
        <p:txBody>
          <a:bodyPr/>
          <a:lstStyle/>
          <a:p>
            <a:r>
              <a:rPr lang="en-AU" dirty="0" smtClean="0"/>
              <a:t>Patti made it back from Iraq</a:t>
            </a:r>
            <a:br>
              <a:rPr lang="en-AU" dirty="0" smtClean="0"/>
            </a:br>
            <a:r>
              <a:rPr lang="en-AU" dirty="0" smtClean="0"/>
              <a:t>in one piece.</a:t>
            </a:r>
            <a:endParaRPr lang="en-AU" dirty="0"/>
          </a:p>
        </p:txBody>
      </p:sp>
      <p:pic>
        <p:nvPicPr>
          <p:cNvPr id="4" name="Content Placeholder 3" descr="photo(59).JPG"/>
          <p:cNvPicPr>
            <a:picLocks noGrp="1" noChangeAspect="1"/>
          </p:cNvPicPr>
          <p:nvPr>
            <p:ph idx="1"/>
          </p:nvPr>
        </p:nvPicPr>
        <p:blipFill>
          <a:blip r:embed="rId2" cstate="print"/>
          <a:stretch>
            <a:fillRect/>
          </a:stretch>
        </p:blipFill>
        <p:spPr>
          <a:xfrm rot="16200000">
            <a:off x="3673657" y="1303007"/>
            <a:ext cx="6034617" cy="4525963"/>
          </a:xfrm>
        </p:spPr>
      </p:pic>
      <p:sp>
        <p:nvSpPr>
          <p:cNvPr id="5" name="TextBox 4"/>
          <p:cNvSpPr txBox="1"/>
          <p:nvPr/>
        </p:nvSpPr>
        <p:spPr>
          <a:xfrm>
            <a:off x="251520" y="3284984"/>
            <a:ext cx="4248472" cy="2862322"/>
          </a:xfrm>
          <a:prstGeom prst="rect">
            <a:avLst/>
          </a:prstGeom>
          <a:noFill/>
        </p:spPr>
        <p:txBody>
          <a:bodyPr wrap="square" rtlCol="0">
            <a:spAutoFit/>
          </a:bodyPr>
          <a:lstStyle/>
          <a:p>
            <a:pPr algn="ctr"/>
            <a:r>
              <a:rPr lang="en-AU" sz="3600" dirty="0" smtClean="0"/>
              <a:t>Ever heard the expression</a:t>
            </a:r>
          </a:p>
          <a:p>
            <a:pPr algn="ctr"/>
            <a:r>
              <a:rPr lang="en-AU" sz="3600" dirty="0" smtClean="0"/>
              <a:t>“I would give my left leg to be able to…”</a:t>
            </a:r>
          </a:p>
          <a:p>
            <a:pPr algn="ctr"/>
            <a:r>
              <a:rPr lang="en-AU" sz="3600" dirty="0" smtClean="0"/>
              <a:t>?????</a:t>
            </a:r>
            <a:endParaRPr lang="en-AU" sz="3600" dirty="0"/>
          </a:p>
        </p:txBody>
      </p:sp>
      <p:sp>
        <p:nvSpPr>
          <p:cNvPr id="6" name="Footer Placeholder 5"/>
          <p:cNvSpPr>
            <a:spLocks noGrp="1"/>
          </p:cNvSpPr>
          <p:nvPr>
            <p:ph type="ftr" sz="quarter" idx="11"/>
          </p:nvPr>
        </p:nvSpPr>
        <p:spPr/>
        <p:txBody>
          <a:bodyPr/>
          <a:lstStyle/>
          <a:p>
            <a:r>
              <a:rPr lang="en-AU" smtClean="0"/>
              <a:t>runeatsleeprun.com      borntorun.com.au</a:t>
            </a:r>
            <a:endParaRPr lang="en-AU"/>
          </a:p>
        </p:txBody>
      </p:sp>
      <p:sp>
        <p:nvSpPr>
          <p:cNvPr id="7" name="Slide Number Placeholder 6"/>
          <p:cNvSpPr>
            <a:spLocks noGrp="1"/>
          </p:cNvSpPr>
          <p:nvPr>
            <p:ph type="sldNum" sz="quarter" idx="12"/>
          </p:nvPr>
        </p:nvSpPr>
        <p:spPr/>
        <p:txBody>
          <a:bodyPr/>
          <a:lstStyle/>
          <a:p>
            <a:fld id="{0FC94204-2BE7-431B-8EED-226AAD058641}" type="slidenum">
              <a:rPr lang="en-AU" smtClean="0"/>
              <a:t>20</a:t>
            </a:fld>
            <a:endParaRPr lang="en-A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0032" y="274638"/>
            <a:ext cx="3826768" cy="2074242"/>
          </a:xfrm>
        </p:spPr>
        <p:txBody>
          <a:bodyPr/>
          <a:lstStyle/>
          <a:p>
            <a:r>
              <a:rPr lang="en-AU" dirty="0" smtClean="0"/>
              <a:t>Top of the</a:t>
            </a:r>
            <a:br>
              <a:rPr lang="en-AU" dirty="0" smtClean="0"/>
            </a:br>
            <a:r>
              <a:rPr lang="en-AU" dirty="0" smtClean="0"/>
              <a:t>World</a:t>
            </a:r>
            <a:endParaRPr lang="en-AU" dirty="0"/>
          </a:p>
        </p:txBody>
      </p:sp>
      <p:pic>
        <p:nvPicPr>
          <p:cNvPr id="5" name="Content Placeholder 4" descr="Pattiee Collins Hoka Speed Auckland tri win.jpg"/>
          <p:cNvPicPr>
            <a:picLocks noGrp="1" noChangeAspect="1"/>
          </p:cNvPicPr>
          <p:nvPr>
            <p:ph idx="1"/>
          </p:nvPr>
        </p:nvPicPr>
        <p:blipFill>
          <a:blip r:embed="rId2" cstate="print"/>
          <a:stretch>
            <a:fillRect/>
          </a:stretch>
        </p:blipFill>
        <p:spPr>
          <a:xfrm>
            <a:off x="611560" y="404664"/>
            <a:ext cx="3956927" cy="5935390"/>
          </a:xfrm>
        </p:spPr>
      </p:pic>
      <p:sp>
        <p:nvSpPr>
          <p:cNvPr id="6" name="TextBox 5"/>
          <p:cNvSpPr txBox="1"/>
          <p:nvPr/>
        </p:nvSpPr>
        <p:spPr>
          <a:xfrm>
            <a:off x="5652120" y="2060848"/>
            <a:ext cx="2448272" cy="1077218"/>
          </a:xfrm>
          <a:prstGeom prst="rect">
            <a:avLst/>
          </a:prstGeom>
          <a:noFill/>
        </p:spPr>
        <p:txBody>
          <a:bodyPr wrap="square" rtlCol="0">
            <a:spAutoFit/>
          </a:bodyPr>
          <a:lstStyle/>
          <a:p>
            <a:pPr algn="ctr"/>
            <a:r>
              <a:rPr lang="en-AU" sz="3200" dirty="0" smtClean="0"/>
              <a:t>Patti Collins</a:t>
            </a:r>
          </a:p>
          <a:p>
            <a:pPr algn="ctr"/>
            <a:r>
              <a:rPr lang="en-AU" sz="3200" dirty="0" smtClean="0"/>
              <a:t>Team USA</a:t>
            </a:r>
            <a:endParaRPr lang="en-AU" sz="3200" dirty="0"/>
          </a:p>
        </p:txBody>
      </p:sp>
      <p:sp>
        <p:nvSpPr>
          <p:cNvPr id="7" name="Footer Placeholder 6"/>
          <p:cNvSpPr>
            <a:spLocks noGrp="1"/>
          </p:cNvSpPr>
          <p:nvPr>
            <p:ph type="ftr" sz="quarter" idx="11"/>
          </p:nvPr>
        </p:nvSpPr>
        <p:spPr/>
        <p:txBody>
          <a:bodyPr/>
          <a:lstStyle/>
          <a:p>
            <a:r>
              <a:rPr lang="en-AU" smtClean="0"/>
              <a:t>runeatsleeprun.com      borntorun.com.au</a:t>
            </a:r>
            <a:endParaRPr lang="en-AU"/>
          </a:p>
        </p:txBody>
      </p:sp>
      <p:sp>
        <p:nvSpPr>
          <p:cNvPr id="8" name="Slide Number Placeholder 7"/>
          <p:cNvSpPr>
            <a:spLocks noGrp="1"/>
          </p:cNvSpPr>
          <p:nvPr>
            <p:ph type="sldNum" sz="quarter" idx="12"/>
          </p:nvPr>
        </p:nvSpPr>
        <p:spPr/>
        <p:txBody>
          <a:bodyPr/>
          <a:lstStyle/>
          <a:p>
            <a:fld id="{0FC94204-2BE7-431B-8EED-226AAD058641}" type="slidenum">
              <a:rPr lang="en-AU" smtClean="0"/>
              <a:t>21</a:t>
            </a:fld>
            <a:endParaRPr lang="en-A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720080"/>
          </a:xfrm>
        </p:spPr>
        <p:txBody>
          <a:bodyPr>
            <a:normAutofit fontScale="90000"/>
          </a:bodyPr>
          <a:lstStyle/>
          <a:p>
            <a:r>
              <a:rPr lang="en-AU" dirty="0" smtClean="0"/>
              <a:t>Remember not to take yourself too seriously</a:t>
            </a:r>
            <a:endParaRPr lang="en-AU" dirty="0"/>
          </a:p>
        </p:txBody>
      </p:sp>
      <p:pic>
        <p:nvPicPr>
          <p:cNvPr id="4" name="Content Placeholder 3" descr="Spoonful of diabetes.png"/>
          <p:cNvPicPr>
            <a:picLocks noGrp="1" noChangeAspect="1"/>
          </p:cNvPicPr>
          <p:nvPr>
            <p:ph idx="1"/>
          </p:nvPr>
        </p:nvPicPr>
        <p:blipFill>
          <a:blip r:embed="rId2" cstate="print"/>
          <a:stretch>
            <a:fillRect/>
          </a:stretch>
        </p:blipFill>
        <p:spPr>
          <a:xfrm>
            <a:off x="368546" y="1484784"/>
            <a:ext cx="8379917" cy="4741523"/>
          </a:xfrm>
        </p:spPr>
      </p:pic>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22</a:t>
            </a:fld>
            <a:endParaRPr lang="en-AU"/>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Challenges of Ultra Running: </a:t>
            </a:r>
            <a:br>
              <a:rPr lang="en-AU" dirty="0" smtClean="0"/>
            </a:br>
            <a:r>
              <a:rPr lang="en-AU" dirty="0" smtClean="0"/>
              <a:t>Reaching the START</a:t>
            </a:r>
            <a:endParaRPr lang="en-AU" dirty="0"/>
          </a:p>
        </p:txBody>
      </p:sp>
      <p:sp>
        <p:nvSpPr>
          <p:cNvPr id="3" name="Content Placeholder 2"/>
          <p:cNvSpPr>
            <a:spLocks noGrp="1"/>
          </p:cNvSpPr>
          <p:nvPr>
            <p:ph idx="1"/>
          </p:nvPr>
        </p:nvSpPr>
        <p:spPr/>
        <p:txBody>
          <a:bodyPr>
            <a:normAutofit/>
          </a:bodyPr>
          <a:lstStyle/>
          <a:p>
            <a:r>
              <a:rPr lang="en-AU" dirty="0" smtClean="0"/>
              <a:t>- illness from fatigue/ impaired immune </a:t>
            </a:r>
            <a:r>
              <a:rPr lang="en-AU" dirty="0" err="1" smtClean="0"/>
              <a:t>sytem</a:t>
            </a:r>
            <a:endParaRPr lang="en-AU" dirty="0" smtClean="0"/>
          </a:p>
          <a:p>
            <a:r>
              <a:rPr lang="en-AU" dirty="0" smtClean="0"/>
              <a:t>- injury from training</a:t>
            </a:r>
          </a:p>
          <a:p>
            <a:r>
              <a:rPr lang="en-AU" dirty="0" smtClean="0"/>
              <a:t>- overtraining</a:t>
            </a:r>
          </a:p>
          <a:p>
            <a:r>
              <a:rPr lang="en-AU" dirty="0" smtClean="0"/>
              <a:t>- lack of sleep, increasingly emerging as causing/contributing to illness</a:t>
            </a:r>
          </a:p>
          <a:p>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23</a:t>
            </a:fld>
            <a:endParaRPr lang="en-AU"/>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Ultra Running with Diabetes</a:t>
            </a:r>
            <a:br>
              <a:rPr lang="en-AU" dirty="0" smtClean="0"/>
            </a:br>
            <a:r>
              <a:rPr lang="en-AU" dirty="0" smtClean="0"/>
              <a:t>- The Delicate Balance -</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Level of Exertion</a:t>
            </a:r>
          </a:p>
          <a:p>
            <a:r>
              <a:rPr lang="en-AU" dirty="0" smtClean="0"/>
              <a:t>Insulin on Board</a:t>
            </a:r>
          </a:p>
          <a:p>
            <a:r>
              <a:rPr lang="en-AU" dirty="0" smtClean="0"/>
              <a:t>Fuelling</a:t>
            </a:r>
          </a:p>
          <a:p>
            <a:r>
              <a:rPr lang="en-AU" dirty="0" smtClean="0"/>
              <a:t>Nausea</a:t>
            </a:r>
          </a:p>
          <a:p>
            <a:endParaRPr lang="en-AU" dirty="0"/>
          </a:p>
          <a:p>
            <a:r>
              <a:rPr lang="en-AU" dirty="0" smtClean="0"/>
              <a:t>AND REMEMBER</a:t>
            </a:r>
          </a:p>
          <a:p>
            <a:pPr lvl="0"/>
            <a:r>
              <a:rPr lang="en-AU" dirty="0"/>
              <a:t>There’s no prize for having a bad day because of diabetes, although there should probably be a prize for </a:t>
            </a:r>
            <a:r>
              <a:rPr lang="en-AU" dirty="0" smtClean="0"/>
              <a:t>not blaming </a:t>
            </a:r>
            <a:r>
              <a:rPr lang="en-AU" dirty="0"/>
              <a:t>a bad day </a:t>
            </a:r>
            <a:r>
              <a:rPr lang="en-AU" dirty="0" smtClean="0"/>
              <a:t>on </a:t>
            </a:r>
            <a:r>
              <a:rPr lang="en-AU" dirty="0"/>
              <a:t>your diabetes.</a:t>
            </a:r>
          </a:p>
          <a:p>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24</a:t>
            </a:fld>
            <a:endParaRPr lang="en-AU"/>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Other lessons from Desert Ultras</a:t>
            </a:r>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25</a:t>
            </a:fld>
            <a:endParaRPr lang="en-AU"/>
          </a:p>
        </p:txBody>
      </p:sp>
      <p:sp>
        <p:nvSpPr>
          <p:cNvPr id="8" name="Rectangle 7"/>
          <p:cNvSpPr/>
          <p:nvPr/>
        </p:nvSpPr>
        <p:spPr>
          <a:xfrm>
            <a:off x="827584" y="1833786"/>
            <a:ext cx="6174432" cy="3539430"/>
          </a:xfrm>
          <a:prstGeom prst="rect">
            <a:avLst/>
          </a:prstGeom>
        </p:spPr>
        <p:txBody>
          <a:bodyPr wrap="square">
            <a:spAutoFit/>
          </a:bodyPr>
          <a:lstStyle/>
          <a:p>
            <a:pPr lvl="0"/>
            <a:r>
              <a:rPr lang="en-AU" sz="3200" dirty="0" smtClean="0">
                <a:solidFill>
                  <a:schemeClr val="bg1"/>
                </a:solidFill>
              </a:rPr>
              <a:t>Edge is wider than you think – don’t panic – fear?</a:t>
            </a:r>
          </a:p>
          <a:p>
            <a:pPr lvl="0"/>
            <a:r>
              <a:rPr lang="en-AU" sz="3200" dirty="0" smtClean="0">
                <a:solidFill>
                  <a:schemeClr val="bg1"/>
                </a:solidFill>
              </a:rPr>
              <a:t>Glucose monitor doesn’t work if too cold, or </a:t>
            </a:r>
            <a:r>
              <a:rPr lang="en-AU" sz="3200" i="1" dirty="0" smtClean="0">
                <a:solidFill>
                  <a:schemeClr val="bg1"/>
                </a:solidFill>
              </a:rPr>
              <a:t>too bright.</a:t>
            </a:r>
            <a:endParaRPr lang="en-AU" sz="3200" dirty="0" smtClean="0">
              <a:solidFill>
                <a:schemeClr val="bg1"/>
              </a:solidFill>
            </a:endParaRPr>
          </a:p>
          <a:p>
            <a:pPr lvl="0"/>
            <a:r>
              <a:rPr lang="en-AU" sz="3200" dirty="0" smtClean="0">
                <a:solidFill>
                  <a:schemeClr val="bg1"/>
                </a:solidFill>
              </a:rPr>
              <a:t>Doing the things that scare you will give you more confidence. </a:t>
            </a:r>
          </a:p>
          <a:p>
            <a:endParaRPr lang="en-AU" sz="3200" dirty="0">
              <a:solidFill>
                <a:schemeClr val="bg1"/>
              </a:solidFill>
            </a:endParaRPr>
          </a:p>
        </p:txBody>
      </p:sp>
      <p:sp>
        <p:nvSpPr>
          <p:cNvPr id="9" name="Rectangle 8"/>
          <p:cNvSpPr/>
          <p:nvPr/>
        </p:nvSpPr>
        <p:spPr>
          <a:xfrm>
            <a:off x="827584" y="1844824"/>
            <a:ext cx="6408712" cy="4031873"/>
          </a:xfrm>
          <a:prstGeom prst="rect">
            <a:avLst/>
          </a:prstGeom>
        </p:spPr>
        <p:txBody>
          <a:bodyPr wrap="square">
            <a:spAutoFit/>
          </a:bodyPr>
          <a:lstStyle/>
          <a:p>
            <a:pPr lvl="0"/>
            <a:r>
              <a:rPr lang="en-AU" sz="3200" dirty="0" smtClean="0"/>
              <a:t>- You can run the edge. The edge is wider than you think – don’t panic – fear?</a:t>
            </a:r>
          </a:p>
          <a:p>
            <a:pPr lvl="0"/>
            <a:r>
              <a:rPr lang="en-AU" sz="3200" dirty="0" smtClean="0"/>
              <a:t>- Glucose monitor doesn’t work if too cold, or </a:t>
            </a:r>
            <a:r>
              <a:rPr lang="en-AU" sz="3200" i="1" dirty="0" smtClean="0"/>
              <a:t>too bright.</a:t>
            </a:r>
            <a:endParaRPr lang="en-AU" sz="3200" dirty="0" smtClean="0"/>
          </a:p>
          <a:p>
            <a:pPr lvl="0"/>
            <a:r>
              <a:rPr lang="en-AU" sz="3200" smtClean="0"/>
              <a:t>- Doing </a:t>
            </a:r>
            <a:r>
              <a:rPr lang="en-AU" sz="3200" dirty="0" smtClean="0"/>
              <a:t>the things that scare you will give you more confidence. </a:t>
            </a:r>
          </a:p>
          <a:p>
            <a:endParaRPr lang="en-AU" sz="3200" dirty="0"/>
          </a:p>
        </p:txBody>
      </p:sp>
      <p:sp>
        <p:nvSpPr>
          <p:cNvPr id="10" name="Content Placeholder 9"/>
          <p:cNvSpPr>
            <a:spLocks noGrp="1"/>
          </p:cNvSpPr>
          <p:nvPr>
            <p:ph idx="1"/>
          </p:nvPr>
        </p:nvSpPr>
        <p:spPr>
          <a:xfrm>
            <a:off x="457200" y="4869160"/>
            <a:ext cx="5410944" cy="1257003"/>
          </a:xfrm>
        </p:spPr>
        <p:txBody>
          <a:bodyPr/>
          <a:lstStyle/>
          <a:p>
            <a:endParaRPr lang="en-AU" dirty="0" smtClean="0"/>
          </a:p>
          <a:p>
            <a:endParaRPr lang="en-A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Challenges of Ultra Running:</a:t>
            </a:r>
            <a:br>
              <a:rPr lang="en-AU" dirty="0" smtClean="0"/>
            </a:br>
            <a:r>
              <a:rPr lang="en-AU" dirty="0" smtClean="0"/>
              <a:t>Reaching the FINISH</a:t>
            </a:r>
            <a:endParaRPr lang="en-AU" dirty="0"/>
          </a:p>
        </p:txBody>
      </p:sp>
      <p:sp>
        <p:nvSpPr>
          <p:cNvPr id="3" name="Content Placeholder 2"/>
          <p:cNvSpPr>
            <a:spLocks noGrp="1"/>
          </p:cNvSpPr>
          <p:nvPr>
            <p:ph idx="1"/>
          </p:nvPr>
        </p:nvSpPr>
        <p:spPr/>
        <p:txBody>
          <a:bodyPr>
            <a:normAutofit lnSpcReduction="10000"/>
          </a:bodyPr>
          <a:lstStyle/>
          <a:p>
            <a:r>
              <a:rPr lang="en-AU" dirty="0" smtClean="0"/>
              <a:t>Before too long, maybe even by the 60km mark you may experience</a:t>
            </a:r>
          </a:p>
          <a:p>
            <a:r>
              <a:rPr lang="en-AU" dirty="0" smtClean="0"/>
              <a:t>dizziness</a:t>
            </a:r>
          </a:p>
          <a:p>
            <a:r>
              <a:rPr lang="en-AU" dirty="0"/>
              <a:t>w</a:t>
            </a:r>
            <a:r>
              <a:rPr lang="en-AU" dirty="0" smtClean="0"/>
              <a:t>eak legs</a:t>
            </a:r>
          </a:p>
          <a:p>
            <a:r>
              <a:rPr lang="en-AU" dirty="0"/>
              <a:t>c</a:t>
            </a:r>
            <a:r>
              <a:rPr lang="en-AU" dirty="0" smtClean="0"/>
              <a:t>old sweats</a:t>
            </a:r>
          </a:p>
          <a:p>
            <a:r>
              <a:rPr lang="en-AU" dirty="0" smtClean="0"/>
              <a:t>fuzzy thinking</a:t>
            </a:r>
          </a:p>
          <a:p>
            <a:r>
              <a:rPr lang="en-AU" dirty="0" smtClean="0"/>
              <a:t>SOUND FAMILIAR?</a:t>
            </a:r>
          </a:p>
          <a:p>
            <a:r>
              <a:rPr lang="en-AU" b="1" dirty="0"/>
              <a:t>The only way to really fail is to quit</a:t>
            </a:r>
            <a:endParaRPr lang="en-AU" b="1" dirty="0" smtClean="0"/>
          </a:p>
          <a:p>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26</a:t>
            </a:fld>
            <a:endParaRPr lang="en-AU"/>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Hang on – we’re nearly there!</a:t>
            </a:r>
            <a:endParaRPr lang="en-AU" dirty="0"/>
          </a:p>
        </p:txBody>
      </p:sp>
      <p:pic>
        <p:nvPicPr>
          <p:cNvPr id="4" name="Content Placeholder 3" descr="death by powerpoint.jpg"/>
          <p:cNvPicPr>
            <a:picLocks noGrp="1" noChangeAspect="1"/>
          </p:cNvPicPr>
          <p:nvPr>
            <p:ph idx="1"/>
          </p:nvPr>
        </p:nvPicPr>
        <p:blipFill>
          <a:blip r:embed="rId2" cstate="print"/>
          <a:stretch>
            <a:fillRect/>
          </a:stretch>
        </p:blipFill>
        <p:spPr>
          <a:xfrm>
            <a:off x="611560" y="1500957"/>
            <a:ext cx="8027521" cy="5357043"/>
          </a:xfrm>
        </p:spPr>
      </p:pic>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27</a:t>
            </a:fld>
            <a:endParaRPr lang="en-AU"/>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Missy Foy </a:t>
            </a:r>
            <a:br>
              <a:rPr lang="en-AU" dirty="0" smtClean="0"/>
            </a:br>
            <a:r>
              <a:rPr lang="en-AU" dirty="0" smtClean="0"/>
              <a:t>(MissyFoy.com)</a:t>
            </a:r>
            <a:endParaRPr lang="en-AU" dirty="0"/>
          </a:p>
        </p:txBody>
      </p:sp>
      <p:sp>
        <p:nvSpPr>
          <p:cNvPr id="3" name="Content Placeholder 2"/>
          <p:cNvSpPr>
            <a:spLocks noGrp="1"/>
          </p:cNvSpPr>
          <p:nvPr>
            <p:ph idx="1"/>
          </p:nvPr>
        </p:nvSpPr>
        <p:spPr/>
        <p:txBody>
          <a:bodyPr/>
          <a:lstStyle/>
          <a:p>
            <a:r>
              <a:rPr lang="en-AU" dirty="0" smtClean="0"/>
              <a:t>Only Type 1 Diabetic yet to qualify for US Olympic marathon trials</a:t>
            </a:r>
          </a:p>
          <a:p>
            <a:r>
              <a:rPr lang="en-AU" dirty="0" smtClean="0"/>
              <a:t>Ranked Top 10 in the world for 50 miles (80km) in 2005</a:t>
            </a:r>
          </a:p>
          <a:p>
            <a:r>
              <a:rPr lang="en-AU" dirty="0" smtClean="0"/>
              <a:t>2</a:t>
            </a:r>
            <a:r>
              <a:rPr lang="en-AU" baseline="30000" dirty="0" smtClean="0"/>
              <a:t>nd</a:t>
            </a:r>
            <a:r>
              <a:rPr lang="en-AU" dirty="0" smtClean="0"/>
              <a:t> US National Championships 50 miles 2007</a:t>
            </a:r>
          </a:p>
          <a:p>
            <a:r>
              <a:rPr lang="en-AU" dirty="0" smtClean="0"/>
              <a:t>Pursuing PhD in Medical History</a:t>
            </a:r>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28</a:t>
            </a:fld>
            <a:endParaRPr lang="en-A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AU" dirty="0" smtClean="0"/>
              <a:t>Missy Foy ultra tips for T1Ds</a:t>
            </a:r>
            <a:endParaRPr lang="en-AU" dirty="0"/>
          </a:p>
        </p:txBody>
      </p:sp>
      <p:sp>
        <p:nvSpPr>
          <p:cNvPr id="3" name="Content Placeholder 2"/>
          <p:cNvSpPr>
            <a:spLocks noGrp="1"/>
          </p:cNvSpPr>
          <p:nvPr>
            <p:ph idx="1"/>
          </p:nvPr>
        </p:nvSpPr>
        <p:spPr>
          <a:xfrm>
            <a:off x="457200" y="1196752"/>
            <a:ext cx="8229600" cy="4929411"/>
          </a:xfrm>
        </p:spPr>
        <p:txBody>
          <a:bodyPr>
            <a:normAutofit fontScale="85000" lnSpcReduction="10000"/>
          </a:bodyPr>
          <a:lstStyle/>
          <a:p>
            <a:r>
              <a:rPr lang="en-AU" dirty="0"/>
              <a:t>1. always carry </a:t>
            </a:r>
            <a:r>
              <a:rPr lang="en-AU" dirty="0" err="1"/>
              <a:t>carbs</a:t>
            </a:r>
            <a:r>
              <a:rPr lang="en-AU" dirty="0"/>
              <a:t> with you when training, </a:t>
            </a:r>
            <a:endParaRPr lang="en-AU" dirty="0" smtClean="0"/>
          </a:p>
          <a:p>
            <a:r>
              <a:rPr lang="en-AU" dirty="0" smtClean="0"/>
              <a:t>2</a:t>
            </a:r>
            <a:r>
              <a:rPr lang="en-AU" dirty="0"/>
              <a:t>. to add mileage to your long runs, pick a short loop or out-and-back so you can put all your stuff like meter in one place and monitor how you're </a:t>
            </a:r>
            <a:r>
              <a:rPr lang="en-AU" dirty="0" smtClean="0"/>
              <a:t>doing</a:t>
            </a:r>
          </a:p>
          <a:p>
            <a:r>
              <a:rPr lang="en-AU" dirty="0" smtClean="0"/>
              <a:t>3</a:t>
            </a:r>
            <a:r>
              <a:rPr lang="en-AU" dirty="0"/>
              <a:t>. realize that cardio-vascular fitness occurs faster than building muscle strength and if you don't let the muscles catch up you'll get injured, just because the distance "feels" easier doesn't mean you're ready for it </a:t>
            </a:r>
            <a:r>
              <a:rPr lang="en-AU" dirty="0" smtClean="0"/>
              <a:t>yet</a:t>
            </a:r>
          </a:p>
          <a:p>
            <a:r>
              <a:rPr lang="en-AU" dirty="0" smtClean="0"/>
              <a:t>4</a:t>
            </a:r>
            <a:r>
              <a:rPr lang="en-AU" dirty="0"/>
              <a:t>. don't always assume that every problem is because of diabetes, all distance runners get injuries and have problems with their training.</a:t>
            </a:r>
          </a:p>
          <a:p>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29</a:t>
            </a:fld>
            <a:endParaRPr lang="en-A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And now…</a:t>
            </a:r>
            <a:endParaRPr lang="en-AU" dirty="0"/>
          </a:p>
        </p:txBody>
      </p:sp>
      <p:sp>
        <p:nvSpPr>
          <p:cNvPr id="3" name="Content Placeholder 2"/>
          <p:cNvSpPr>
            <a:spLocks noGrp="1"/>
          </p:cNvSpPr>
          <p:nvPr>
            <p:ph idx="1"/>
          </p:nvPr>
        </p:nvSpPr>
        <p:spPr/>
        <p:txBody>
          <a:bodyPr/>
          <a:lstStyle/>
          <a:p>
            <a:endParaRPr lang="en-AU" i="1"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30</a:t>
            </a:fld>
            <a:endParaRPr lang="en-AU"/>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RogerHanney-AllanBolton-2012-C2K-review.wmv">
            <a:hlinkClick r:id="" action="ppaction://media"/>
          </p:cNvPr>
          <p:cNvPicPr>
            <a:picLocks noGrp="1" noRot="1" noChangeAspect="1"/>
          </p:cNvPicPr>
          <p:nvPr>
            <p:ph idx="1"/>
            <a:videoFile r:link="rId1"/>
          </p:nvPr>
        </p:nvPicPr>
        <p:blipFill>
          <a:blip r:embed="rId3" cstate="print"/>
          <a:stretch>
            <a:fillRect/>
          </a:stretch>
        </p:blipFill>
        <p:spPr>
          <a:xfrm>
            <a:off x="-1524000" y="433388"/>
            <a:ext cx="12192000" cy="6858000"/>
          </a:xfrm>
          <a:prstGeom prst="rect">
            <a:avLst/>
          </a:prstGeom>
        </p:spPr>
      </p:pic>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31</a:t>
            </a:fld>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02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descr="photo(114).JPG"/>
          <p:cNvPicPr>
            <a:picLocks noGrp="1" noChangeAspect="1"/>
          </p:cNvPicPr>
          <p:nvPr>
            <p:ph idx="1"/>
          </p:nvPr>
        </p:nvPicPr>
        <p:blipFill>
          <a:blip r:embed="rId2" cstate="print"/>
          <a:stretch>
            <a:fillRect/>
          </a:stretch>
        </p:blipFill>
        <p:spPr>
          <a:xfrm>
            <a:off x="656721" y="332656"/>
            <a:ext cx="7875719" cy="5906789"/>
          </a:xfrm>
        </p:spPr>
      </p:pic>
      <p:sp>
        <p:nvSpPr>
          <p:cNvPr id="5" name="Footer Placeholder 4"/>
          <p:cNvSpPr>
            <a:spLocks noGrp="1"/>
          </p:cNvSpPr>
          <p:nvPr>
            <p:ph type="ftr" sz="quarter" idx="11"/>
          </p:nvPr>
        </p:nvSpPr>
        <p:spPr/>
        <p:txBody>
          <a:bodyPr/>
          <a:lstStyle/>
          <a:p>
            <a:r>
              <a:rPr lang="en-AU" smtClean="0"/>
              <a:t>runeatsleeprun.com      borntorun.com.au</a:t>
            </a:r>
            <a:endParaRPr lang="en-AU"/>
          </a:p>
        </p:txBody>
      </p:sp>
      <p:sp>
        <p:nvSpPr>
          <p:cNvPr id="6" name="Slide Number Placeholder 5"/>
          <p:cNvSpPr>
            <a:spLocks noGrp="1"/>
          </p:cNvSpPr>
          <p:nvPr>
            <p:ph type="sldNum" sz="quarter" idx="12"/>
          </p:nvPr>
        </p:nvSpPr>
        <p:spPr/>
        <p:txBody>
          <a:bodyPr/>
          <a:lstStyle/>
          <a:p>
            <a:fld id="{0FC94204-2BE7-431B-8EED-226AAD058641}" type="slidenum">
              <a:rPr lang="en-AU" smtClean="0"/>
              <a:t>32</a:t>
            </a:fld>
            <a:endParaRPr lang="en-AU"/>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Contact or get involved</a:t>
            </a:r>
            <a:endParaRPr lang="en-AU" dirty="0"/>
          </a:p>
        </p:txBody>
      </p:sp>
      <p:sp>
        <p:nvSpPr>
          <p:cNvPr id="3" name="Content Placeholder 2"/>
          <p:cNvSpPr>
            <a:spLocks noGrp="1"/>
          </p:cNvSpPr>
          <p:nvPr>
            <p:ph idx="1"/>
          </p:nvPr>
        </p:nvSpPr>
        <p:spPr>
          <a:xfrm>
            <a:off x="457200" y="1268760"/>
            <a:ext cx="8229600" cy="5040560"/>
          </a:xfrm>
        </p:spPr>
        <p:txBody>
          <a:bodyPr>
            <a:normAutofit fontScale="70000" lnSpcReduction="20000"/>
          </a:bodyPr>
          <a:lstStyle/>
          <a:p>
            <a:r>
              <a:rPr lang="en-AU" dirty="0" smtClean="0"/>
              <a:t>My contact details - </a:t>
            </a:r>
            <a:r>
              <a:rPr lang="en-AU" dirty="0" smtClean="0">
                <a:hlinkClick r:id="rId2"/>
              </a:rPr>
              <a:t>rogerruns@gmail.com</a:t>
            </a:r>
            <a:endParaRPr lang="en-AU" dirty="0" smtClean="0"/>
          </a:p>
          <a:p>
            <a:pPr>
              <a:buNone/>
            </a:pPr>
            <a:r>
              <a:rPr lang="en-AU" dirty="0" smtClean="0"/>
              <a:t>				</a:t>
            </a:r>
            <a:r>
              <a:rPr lang="en-AU" dirty="0" smtClean="0">
                <a:hlinkClick r:id="rId3"/>
              </a:rPr>
              <a:t>www.facebook.com/roger.hanney</a:t>
            </a:r>
            <a:r>
              <a:rPr lang="en-AU" dirty="0" smtClean="0"/>
              <a:t> </a:t>
            </a:r>
          </a:p>
          <a:p>
            <a:pPr>
              <a:buNone/>
            </a:pPr>
            <a:r>
              <a:rPr lang="en-AU" dirty="0"/>
              <a:t>	</a:t>
            </a:r>
            <a:r>
              <a:rPr lang="en-AU" dirty="0" smtClean="0"/>
              <a:t>			</a:t>
            </a:r>
            <a:r>
              <a:rPr lang="en-AU" dirty="0" smtClean="0">
                <a:hlinkClick r:id="rId4"/>
              </a:rPr>
              <a:t>www.runeatsleeprun.com</a:t>
            </a:r>
            <a:r>
              <a:rPr lang="en-AU" dirty="0" smtClean="0"/>
              <a:t> </a:t>
            </a:r>
          </a:p>
          <a:p>
            <a:pPr>
              <a:buNone/>
            </a:pPr>
            <a:r>
              <a:rPr lang="en-AU" dirty="0" smtClean="0"/>
              <a:t>				Twitter @</a:t>
            </a:r>
            <a:r>
              <a:rPr lang="en-AU" dirty="0" err="1" smtClean="0"/>
              <a:t>DirtyTrailFiend</a:t>
            </a:r>
            <a:endParaRPr lang="en-AU" dirty="0" smtClean="0"/>
          </a:p>
          <a:p>
            <a:r>
              <a:rPr lang="en-AU" dirty="0" smtClean="0"/>
              <a:t>Allan Bolton – </a:t>
            </a:r>
            <a:r>
              <a:rPr lang="en-AU" dirty="0" smtClean="0">
                <a:hlinkClick r:id="rId5"/>
              </a:rPr>
              <a:t>www.exT1D.com.au</a:t>
            </a:r>
            <a:endParaRPr lang="en-AU" dirty="0" smtClean="0"/>
          </a:p>
          <a:p>
            <a:r>
              <a:rPr lang="en-AU" dirty="0" smtClean="0"/>
              <a:t>Marcus Grimm – </a:t>
            </a:r>
            <a:r>
              <a:rPr lang="en-AU" dirty="0" smtClean="0">
                <a:hlinkClick r:id="rId6"/>
              </a:rPr>
              <a:t>www.certainintelligence.blogspot.com</a:t>
            </a:r>
            <a:r>
              <a:rPr lang="en-AU" dirty="0" smtClean="0"/>
              <a:t> </a:t>
            </a:r>
          </a:p>
          <a:p>
            <a:r>
              <a:rPr lang="en-AU" dirty="0" smtClean="0"/>
              <a:t>Missy Elvin Foy – </a:t>
            </a:r>
            <a:r>
              <a:rPr lang="en-AU" dirty="0" smtClean="0">
                <a:hlinkClick r:id="rId7"/>
              </a:rPr>
              <a:t>www.missyfoy.com</a:t>
            </a:r>
            <a:r>
              <a:rPr lang="en-AU" dirty="0" smtClean="0"/>
              <a:t> </a:t>
            </a:r>
          </a:p>
          <a:p>
            <a:endParaRPr lang="en-AU" dirty="0"/>
          </a:p>
          <a:p>
            <a:r>
              <a:rPr lang="en-AU" dirty="0" smtClean="0"/>
              <a:t>Big Red Run – </a:t>
            </a:r>
            <a:r>
              <a:rPr lang="en-AU" dirty="0" smtClean="0">
                <a:hlinkClick r:id="rId8"/>
              </a:rPr>
              <a:t>www.facebook.com/bigredrun</a:t>
            </a:r>
            <a:r>
              <a:rPr lang="en-AU" dirty="0" smtClean="0"/>
              <a:t> </a:t>
            </a:r>
            <a:r>
              <a:rPr lang="en-AU" dirty="0" smtClean="0">
                <a:hlinkClick r:id="rId9"/>
              </a:rPr>
              <a:t>www.bigredrun.com.au</a:t>
            </a:r>
            <a:endParaRPr lang="en-AU" dirty="0" smtClean="0"/>
          </a:p>
          <a:p>
            <a:endParaRPr lang="en-AU" dirty="0"/>
          </a:p>
          <a:p>
            <a:r>
              <a:rPr lang="en-AU" dirty="0" smtClean="0"/>
              <a:t>Born to Run Foundation – </a:t>
            </a:r>
            <a:r>
              <a:rPr lang="en-AU" dirty="0" smtClean="0">
                <a:hlinkClick r:id="rId10"/>
              </a:rPr>
              <a:t>www.borntorun.com.au</a:t>
            </a:r>
            <a:r>
              <a:rPr lang="en-AU" dirty="0" smtClean="0"/>
              <a:t> </a:t>
            </a:r>
          </a:p>
          <a:p>
            <a:r>
              <a:rPr lang="en-AU" dirty="0" smtClean="0"/>
              <a:t>Team Born to Run – </a:t>
            </a:r>
            <a:r>
              <a:rPr lang="en-AU" dirty="0" smtClean="0">
                <a:hlinkClick r:id="rId11"/>
              </a:rPr>
              <a:t>www.facebook.com/teamborntorun</a:t>
            </a:r>
            <a:r>
              <a:rPr lang="en-AU" dirty="0" smtClean="0"/>
              <a:t> </a:t>
            </a:r>
          </a:p>
          <a:p>
            <a:r>
              <a:rPr lang="en-AU" dirty="0" smtClean="0"/>
              <a:t>Awesome miraculous running shoes – </a:t>
            </a:r>
            <a:r>
              <a:rPr lang="en-AU" dirty="0" smtClean="0">
                <a:hlinkClick r:id="rId12"/>
              </a:rPr>
              <a:t>www.HokaOneOne.com.au</a:t>
            </a:r>
            <a:r>
              <a:rPr lang="en-AU" dirty="0" smtClean="0"/>
              <a:t> </a:t>
            </a:r>
            <a:endParaRPr lang="en-AU" dirty="0"/>
          </a:p>
        </p:txBody>
      </p:sp>
      <p:sp>
        <p:nvSpPr>
          <p:cNvPr id="4" name="Footer Placeholder 3"/>
          <p:cNvSpPr>
            <a:spLocks noGrp="1"/>
          </p:cNvSpPr>
          <p:nvPr>
            <p:ph type="ftr" sz="quarter" idx="11"/>
          </p:nvPr>
        </p:nvSpPr>
        <p:spPr/>
        <p:txBody>
          <a:bodyPr/>
          <a:lstStyle/>
          <a:p>
            <a:r>
              <a:rPr lang="en-AU" smtClean="0"/>
              <a:t>runeatsleeprun.com      borntorun.com.au</a:t>
            </a:r>
            <a:endParaRPr lang="en-AU"/>
          </a:p>
        </p:txBody>
      </p:sp>
      <p:sp>
        <p:nvSpPr>
          <p:cNvPr id="5" name="Slide Number Placeholder 4"/>
          <p:cNvSpPr>
            <a:spLocks noGrp="1"/>
          </p:cNvSpPr>
          <p:nvPr>
            <p:ph type="sldNum" sz="quarter" idx="12"/>
          </p:nvPr>
        </p:nvSpPr>
        <p:spPr/>
        <p:txBody>
          <a:bodyPr/>
          <a:lstStyle/>
          <a:p>
            <a:fld id="{0FC94204-2BE7-431B-8EED-226AAD058641}" type="slidenum">
              <a:rPr lang="en-AU" smtClean="0"/>
              <a:t>33</a:t>
            </a:fld>
            <a:endParaRPr lang="en-AU"/>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2644</TotalTime>
  <Words>821</Words>
  <Application>Microsoft Office PowerPoint</Application>
  <PresentationFormat>On-screen Show (4:3)</PresentationFormat>
  <Paragraphs>194</Paragraphs>
  <Slides>33</Slides>
  <Notes>1</Notes>
  <HiddenSlides>0</HiddenSlides>
  <MMClips>2</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Type 1 Diabetes &amp;  Ultra Marathon Running</vt:lpstr>
      <vt:lpstr>Q. What is ULTRA?</vt:lpstr>
      <vt:lpstr>A. Not just &gt;42.2</vt:lpstr>
      <vt:lpstr>What inspires you to run that long?</vt:lpstr>
      <vt:lpstr>What inspires you to run that long?</vt:lpstr>
      <vt:lpstr>What inspires you to run that long?</vt:lpstr>
      <vt:lpstr>What inspires you to run that long?</vt:lpstr>
      <vt:lpstr>Stupidest thing I have been told about running with Type 1 Diabetes?</vt:lpstr>
      <vt:lpstr>How do you respond  to that kind of ignorance?</vt:lpstr>
      <vt:lpstr>Who are these people that think they can tell you what you can’t do?   </vt:lpstr>
      <vt:lpstr>My 2012</vt:lpstr>
      <vt:lpstr>Whose path are you on?</vt:lpstr>
      <vt:lpstr>Team Born to Run  goes to Gobi  &gt;&gt; insert awesome video&lt;&lt;</vt:lpstr>
      <vt:lpstr>The Gobi Realization</vt:lpstr>
      <vt:lpstr>UNSTOPPABLE!!</vt:lpstr>
      <vt:lpstr>Slide 16</vt:lpstr>
      <vt:lpstr>Marcus Grimm - Sweet Victory</vt:lpstr>
      <vt:lpstr>When you think you’ve got it tough</vt:lpstr>
      <vt:lpstr>RunNickRun.org  Nick Roumonada  ‘Live Life Without Limitations’  On the back of his  carbon fibre leg.</vt:lpstr>
      <vt:lpstr>Patti made it back from Iraq in one piece.</vt:lpstr>
      <vt:lpstr>Top of the World</vt:lpstr>
      <vt:lpstr>Remember not to take yourself too seriously</vt:lpstr>
      <vt:lpstr>Challenges of Ultra Running:  Reaching the START</vt:lpstr>
      <vt:lpstr>Ultra Running with Diabetes - The Delicate Balance -</vt:lpstr>
      <vt:lpstr>Other lessons from Desert Ultras</vt:lpstr>
      <vt:lpstr>Challenges of Ultra Running: Reaching the FINISH</vt:lpstr>
      <vt:lpstr>Hang on – we’re nearly there!</vt:lpstr>
      <vt:lpstr>Missy Foy  (MissyFoy.com)</vt:lpstr>
      <vt:lpstr>Missy Foy ultra tips for T1Ds</vt:lpstr>
      <vt:lpstr>And now…</vt:lpstr>
      <vt:lpstr>Slide 31</vt:lpstr>
      <vt:lpstr>Slide 32</vt:lpstr>
      <vt:lpstr>Contact or get involved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 1 Diabetes &amp;  Ultra Marathon Running</dc:title>
  <dc:creator>asus</dc:creator>
  <cp:lastModifiedBy>asus</cp:lastModifiedBy>
  <cp:revision>57</cp:revision>
  <dcterms:created xsi:type="dcterms:W3CDTF">2013-02-28T07:40:40Z</dcterms:created>
  <dcterms:modified xsi:type="dcterms:W3CDTF">2013-03-02T03:45:33Z</dcterms:modified>
</cp:coreProperties>
</file>